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364" r:id="rId5"/>
    <p:sldId id="363" r:id="rId6"/>
    <p:sldId id="384" r:id="rId7"/>
    <p:sldId id="385" r:id="rId8"/>
    <p:sldId id="386" r:id="rId9"/>
    <p:sldId id="414" r:id="rId10"/>
    <p:sldId id="418" r:id="rId11"/>
    <p:sldId id="419" r:id="rId12"/>
    <p:sldId id="420" r:id="rId13"/>
    <p:sldId id="422" r:id="rId14"/>
    <p:sldId id="421" r:id="rId15"/>
    <p:sldId id="424" r:id="rId16"/>
    <p:sldId id="391" r:id="rId17"/>
    <p:sldId id="423" r:id="rId18"/>
    <p:sldId id="425" r:id="rId19"/>
    <p:sldId id="395" r:id="rId20"/>
    <p:sldId id="396" r:id="rId21"/>
    <p:sldId id="399" r:id="rId22"/>
    <p:sldId id="400" r:id="rId23"/>
    <p:sldId id="412" r:id="rId24"/>
    <p:sldId id="415" r:id="rId25"/>
    <p:sldId id="402" r:id="rId26"/>
    <p:sldId id="403" r:id="rId27"/>
    <p:sldId id="417" r:id="rId28"/>
    <p:sldId id="404" r:id="rId29"/>
    <p:sldId id="406" r:id="rId30"/>
    <p:sldId id="319"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2D171D1-F72F-49EB-8DCC-ADFA92D5F5DD}">
          <p14:sldIdLst>
            <p14:sldId id="316"/>
          </p14:sldIdLst>
        </p14:section>
        <p14:section name="登陆流程" id="{842AE07E-1C8E-4C49-94C5-ECB178F58B10}">
          <p14:sldIdLst>
            <p14:sldId id="364"/>
          </p14:sldIdLst>
        </p14:section>
        <p14:section name="导客户资料流程" id="{867E9B77-380A-4BD3-AAD9-AF40CDAA4815}">
          <p14:sldIdLst>
            <p14:sldId id="363"/>
            <p14:sldId id="384"/>
            <p14:sldId id="385"/>
          </p14:sldIdLst>
        </p14:section>
        <p14:section name="智能群呼流程" id="{F5D44E00-3814-4271-8B59-C879F47DE756}">
          <p14:sldIdLst>
            <p14:sldId id="386"/>
            <p14:sldId id="414"/>
            <p14:sldId id="418"/>
            <p14:sldId id="419"/>
            <p14:sldId id="420"/>
            <p14:sldId id="422"/>
            <p14:sldId id="421"/>
            <p14:sldId id="424"/>
          </p14:sldIdLst>
        </p14:section>
        <p14:section name="预览式外呼流程(单并发）" id="{47460052-46C5-45E3-945A-85CE4C8E269F}">
          <p14:sldIdLst>
            <p14:sldId id="391"/>
            <p14:sldId id="423"/>
            <p14:sldId id="425"/>
          </p14:sldIdLst>
        </p14:section>
        <p14:section name="任务执行监控" id="{98CCDB39-34C3-4C27-B3F9-2801ECB1B678}">
          <p14:sldIdLst>
            <p14:sldId id="395"/>
            <p14:sldId id="396"/>
          </p14:sldIdLst>
        </p14:section>
        <p14:section name="通话记录等报表查看" id="{CA5AF35C-F97B-40CE-B65B-BAD478D81CFC}">
          <p14:sldIdLst>
            <p14:sldId id="399"/>
            <p14:sldId id="400"/>
          </p14:sldIdLst>
        </p14:section>
        <p14:section name="坐席管理" id="{91EE184F-3A63-4BBC-8B9A-A93B6FF9322C}">
          <p14:sldIdLst>
            <p14:sldId id="412"/>
            <p14:sldId id="415"/>
          </p14:sldIdLst>
        </p14:section>
        <p14:section name="部门角色权限设置" id="{5C9073B0-1A3B-495B-9926-4AFEFAA3893C}">
          <p14:sldIdLst>
            <p14:sldId id="402"/>
            <p14:sldId id="403"/>
            <p14:sldId id="417"/>
          </p14:sldIdLst>
        </p14:section>
        <p14:section name="消费查询" id="{9D91D36E-354A-48E2-9BBA-FF2677AA669D}">
          <p14:sldIdLst>
            <p14:sldId id="404"/>
          </p14:sldIdLst>
        </p14:section>
        <p14:section name="系统设置" id="{DF92C496-4A13-4FFE-A22D-FB6575687804}">
          <p14:sldIdLst>
            <p14:sldId id="406"/>
            <p14:sldId id="319"/>
          </p14:sldIdLst>
        </p14:section>
      </p14:sectionLst>
    </p:ex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001"/>
    <a:srgbClr val="389AE6"/>
    <a:srgbClr val="3398E6"/>
    <a:srgbClr val="8DC22A"/>
    <a:srgbClr val="FEFEFE"/>
    <a:srgbClr val="FDFDFD"/>
    <a:srgbClr val="B0D005"/>
    <a:srgbClr val="FFFFFF"/>
    <a:srgbClr val="4F2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4" autoAdjust="0"/>
    <p:restoredTop sz="94660"/>
  </p:normalViewPr>
  <p:slideViewPr>
    <p:cSldViewPr snapToGrid="0" showGuides="1">
      <p:cViewPr varScale="1">
        <p:scale>
          <a:sx n="72" d="100"/>
          <a:sy n="72" d="100"/>
        </p:scale>
        <p:origin x="48" y="180"/>
      </p:cViewPr>
      <p:guideLst>
        <p:guide orient="horz" pos="2160"/>
        <p:guide pos="383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D1889-D3A4-43CE-BE18-836AB9D436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FBC02-8C54-4E2D-ACAA-5974160632A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FBC02-8C54-4E2D-ACAA-5974160632A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EE5FC86-8A5C-4976-ABC0-83DFFAFFE3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7DBCB-AED1-4D88-A962-06AA2F3655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EE5FC86-8A5C-4976-ABC0-83DFFAFFE3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B7DBCB-AED1-4D88-A962-06AA2F3655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5FC86-8A5C-4976-ABC0-83DFFAFFE3E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7DBCB-AED1-4D88-A962-06AA2F3655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26773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 name="直接连接符 2"/>
          <p:cNvCxnSpPr/>
          <p:nvPr/>
        </p:nvCxnSpPr>
        <p:spPr>
          <a:xfrm>
            <a:off x="5539409" y="3824586"/>
            <a:ext cx="6473687" cy="0"/>
          </a:xfrm>
          <a:prstGeom prst="line">
            <a:avLst/>
          </a:prstGeom>
          <a:ln>
            <a:gradFill>
              <a:gsLst>
                <a:gs pos="0">
                  <a:srgbClr val="03ACF2"/>
                </a:gs>
                <a:gs pos="100000">
                  <a:srgbClr val="8FD24F"/>
                </a:gs>
              </a:gsLst>
              <a:lin ang="0" scaled="0"/>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320748" y="2378628"/>
            <a:ext cx="6805729" cy="922020"/>
          </a:xfrm>
          <a:prstGeom prst="rect">
            <a:avLst/>
          </a:prstGeom>
          <a:solidFill>
            <a:schemeClr val="accent1">
              <a:lumMod val="75000"/>
            </a:schemeClr>
          </a:solidFill>
        </p:spPr>
        <p:txBody>
          <a:bodyPr wrap="square" rtlCol="0">
            <a:spAutoFit/>
          </a:bodyPr>
          <a:lstStyle/>
          <a:p>
            <a:pPr defTabSz="1218565">
              <a:defRPr/>
            </a:pPr>
            <a:r>
              <a:rPr lang="zh-CN" altLang="en-US" sz="5400" b="1" kern="0" dirty="0">
                <a:gradFill>
                  <a:gsLst>
                    <a:gs pos="0">
                      <a:srgbClr val="3398E6"/>
                    </a:gs>
                    <a:gs pos="100000">
                      <a:srgbClr val="B0D001"/>
                    </a:gs>
                  </a:gsLst>
                  <a:lin ang="19200000" scaled="0"/>
                </a:gradFill>
                <a:cs typeface="+mn-ea"/>
                <a:sym typeface="+mn-lt"/>
              </a:rPr>
              <a:t>呼</a:t>
            </a:r>
            <a:r>
              <a:rPr lang="zh-CN" altLang="en-US" sz="5400" b="1" kern="0" dirty="0">
                <a:gradFill>
                  <a:gsLst>
                    <a:gs pos="0">
                      <a:srgbClr val="3398E6"/>
                    </a:gs>
                    <a:gs pos="100000">
                      <a:srgbClr val="B0D001"/>
                    </a:gs>
                  </a:gsLst>
                  <a:lin ang="19200000" scaled="0"/>
                </a:gradFill>
                <a:cs typeface="+mn-ea"/>
                <a:sym typeface="+mn-lt"/>
              </a:rPr>
              <a:t>叫系统操作手册</a:t>
            </a:r>
            <a:endParaRPr lang="en-US" altLang="zh-CN" sz="5400" b="1" kern="0" dirty="0">
              <a:gradFill>
                <a:gsLst>
                  <a:gs pos="0">
                    <a:srgbClr val="3398E6"/>
                  </a:gs>
                  <a:gs pos="100000">
                    <a:srgbClr val="B0D001"/>
                  </a:gs>
                </a:gsLst>
                <a:lin ang="19200000" scaled="0"/>
              </a:gradFill>
              <a:cs typeface="+mn-ea"/>
              <a:sym typeface="+mn-lt"/>
            </a:endParaRPr>
          </a:p>
        </p:txBody>
      </p:sp>
      <p:sp>
        <p:nvSpPr>
          <p:cNvPr id="11" name="椭圆 10"/>
          <p:cNvSpPr>
            <a:spLocks noChangeAspect="1"/>
          </p:cNvSpPr>
          <p:nvPr/>
        </p:nvSpPr>
        <p:spPr>
          <a:xfrm>
            <a:off x="785897" y="1124085"/>
            <a:ext cx="3432417" cy="3432417"/>
          </a:xfrm>
          <a:prstGeom prst="ellipse">
            <a:avLst/>
          </a:prstGeom>
          <a:blipFill>
            <a:blip r:embed="rId1"/>
            <a:stretch>
              <a:fillRect l="-25034" r="-24850"/>
            </a:stretch>
          </a:blipFill>
          <a:ln w="165100">
            <a:solidFill>
              <a:schemeClr val="bg1"/>
            </a:soli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p:cNvSpPr/>
          <p:nvPr/>
        </p:nvSpPr>
        <p:spPr>
          <a:xfrm>
            <a:off x="1080655" y="3641464"/>
            <a:ext cx="715028" cy="71502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105707" y="4658682"/>
            <a:ext cx="1197280" cy="1197280"/>
          </a:xfrm>
          <a:prstGeom prst="ellipse">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任务重呼：任务运行结束后，若是要将呼叫失败的号码进</a:t>
            </a:r>
            <a:r>
              <a:rPr lang="zh-CN" altLang="en-US" dirty="0">
                <a:highlight>
                  <a:srgbClr val="FFFF00"/>
                </a:highlight>
                <a:cs typeface="+mn-ea"/>
                <a:sym typeface="+mn-lt"/>
              </a:rPr>
              <a:t>行</a:t>
            </a:r>
            <a:endParaRPr lang="zh-CN" altLang="en-US" dirty="0">
              <a:highlight>
                <a:srgbClr val="FFFF00"/>
              </a:highlight>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智能群呼（预测式外呼模式）任务设置</a:t>
            </a:r>
            <a:endParaRPr lang="zh-CN" altLang="en-US" sz="3200" dirty="0"/>
          </a:p>
        </p:txBody>
      </p:sp>
      <p:pic>
        <p:nvPicPr>
          <p:cNvPr id="3" name="图片 2"/>
          <p:cNvPicPr>
            <a:picLocks noChangeAspect="1"/>
          </p:cNvPicPr>
          <p:nvPr/>
        </p:nvPicPr>
        <p:blipFill>
          <a:blip r:embed="rId1"/>
          <a:stretch>
            <a:fillRect/>
          </a:stretch>
        </p:blipFill>
        <p:spPr>
          <a:xfrm>
            <a:off x="510540" y="2228850"/>
            <a:ext cx="10583545" cy="35477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385592" y="361770"/>
            <a:ext cx="3027680" cy="583565"/>
          </a:xfrm>
          <a:prstGeom prst="rect">
            <a:avLst/>
          </a:prstGeom>
          <a:noFill/>
          <a:effectLst/>
        </p:spPr>
        <p:txBody>
          <a:bodyPr wrap="none" rtlCol="0">
            <a:spAutoFit/>
          </a:bodyPr>
          <a:lstStyle/>
          <a:p>
            <a:r>
              <a:rPr lang="zh-CN" altLang="en-US" sz="3200" b="1" dirty="0">
                <a:solidFill>
                  <a:schemeClr val="tx1">
                    <a:lumMod val="75000"/>
                    <a:lumOff val="25000"/>
                  </a:schemeClr>
                </a:solidFill>
                <a:cs typeface="+mn-ea"/>
                <a:sym typeface="+mn-lt"/>
              </a:rPr>
              <a:t>坐</a:t>
            </a:r>
            <a:r>
              <a:rPr lang="zh-CN" altLang="en-US" sz="3200" b="1" dirty="0">
                <a:solidFill>
                  <a:schemeClr val="tx1">
                    <a:lumMod val="75000"/>
                    <a:lumOff val="25000"/>
                  </a:schemeClr>
                </a:solidFill>
                <a:cs typeface="+mn-ea"/>
                <a:sym typeface="+mn-lt"/>
              </a:rPr>
              <a:t>席登陆流程：</a:t>
            </a:r>
            <a:endParaRPr lang="en-US" altLang="zh-CN" sz="3200" b="1" dirty="0">
              <a:solidFill>
                <a:schemeClr val="tx1">
                  <a:lumMod val="75000"/>
                  <a:lumOff val="25000"/>
                </a:schemeClr>
              </a:solidFill>
              <a:cs typeface="+mn-ea"/>
              <a:sym typeface="+mn-lt"/>
            </a:endParaRPr>
          </a:p>
        </p:txBody>
      </p:sp>
      <p:sp>
        <p:nvSpPr>
          <p:cNvPr id="2" name="文本框 1"/>
          <p:cNvSpPr txBox="1"/>
          <p:nvPr/>
        </p:nvSpPr>
        <p:spPr>
          <a:xfrm>
            <a:off x="331303" y="1113183"/>
            <a:ext cx="11483009" cy="1014730"/>
          </a:xfrm>
          <a:prstGeom prst="rect">
            <a:avLst/>
          </a:prstGeom>
          <a:noFill/>
        </p:spPr>
        <p:txBody>
          <a:bodyPr wrap="square" rtlCol="0">
            <a:spAutoFit/>
          </a:bodyPr>
          <a:lstStyle/>
          <a:p>
            <a:r>
              <a:rPr lang="en-US" altLang="zh-CN" dirty="0">
                <a:highlight>
                  <a:srgbClr val="FFFF00"/>
                </a:highlight>
                <a:cs typeface="+mn-ea"/>
                <a:sym typeface="+mn-lt"/>
              </a:rPr>
              <a:t>1</a:t>
            </a:r>
            <a:r>
              <a:rPr lang="zh-CN" altLang="en-US" dirty="0">
                <a:highlight>
                  <a:srgbClr val="FFFF00"/>
                </a:highlight>
                <a:cs typeface="+mn-ea"/>
                <a:sym typeface="+mn-lt"/>
              </a:rPr>
              <a:t>、</a:t>
            </a:r>
            <a:r>
              <a:rPr lang="zh-CN" altLang="en-US" dirty="0">
                <a:cs typeface="+mn-ea"/>
                <a:sym typeface="+mn-lt"/>
              </a:rPr>
              <a:t>使用谷歌浏览器或者</a:t>
            </a:r>
            <a:r>
              <a:rPr lang="en-US" altLang="zh-CN" dirty="0">
                <a:cs typeface="+mn-ea"/>
                <a:sym typeface="+mn-lt"/>
              </a:rPr>
              <a:t>360</a:t>
            </a:r>
            <a:r>
              <a:rPr lang="zh-CN" altLang="en-US" dirty="0">
                <a:cs typeface="+mn-ea"/>
                <a:sym typeface="+mn-lt"/>
              </a:rPr>
              <a:t>极速浏览器</a:t>
            </a:r>
            <a:endParaRPr lang="en-US" altLang="zh-CN" dirty="0">
              <a:cs typeface="+mn-ea"/>
              <a:sym typeface="+mn-lt"/>
            </a:endParaRPr>
          </a:p>
          <a:p>
            <a:r>
              <a:rPr lang="en-US" altLang="zh-CN" dirty="0">
                <a:highlight>
                  <a:srgbClr val="FFFF00"/>
                </a:highlight>
                <a:cs typeface="+mn-ea"/>
                <a:sym typeface="+mn-lt"/>
              </a:rPr>
              <a:t>2</a:t>
            </a:r>
            <a:r>
              <a:rPr lang="zh-CN" altLang="en-US" dirty="0">
                <a:highlight>
                  <a:srgbClr val="FFFF00"/>
                </a:highlight>
                <a:cs typeface="+mn-ea"/>
                <a:sym typeface="+mn-lt"/>
              </a:rPr>
              <a:t>、</a:t>
            </a:r>
            <a:r>
              <a:rPr lang="zh-CN" altLang="en-US" sz="2400" dirty="0">
                <a:highlight>
                  <a:srgbClr val="FFFF00"/>
                </a:highlight>
                <a:cs typeface="+mn-ea"/>
                <a:sym typeface="+mn-lt"/>
              </a:rPr>
              <a:t>登陆网址</a:t>
            </a:r>
            <a:r>
              <a:rPr lang="zh-CN" altLang="en-US" sz="2400" dirty="0">
                <a:cs typeface="+mn-ea"/>
                <a:sym typeface="+mn-lt"/>
              </a:rPr>
              <a:t>：登录网址</a:t>
            </a:r>
            <a:r>
              <a:rPr lang="en-US" altLang="zh-CN" sz="2400" dirty="0">
                <a:cs typeface="+mn-ea"/>
                <a:sym typeface="+mn-lt"/>
              </a:rPr>
              <a:t>https://ab.voicejh.com/cloud-app-dev/login.html</a:t>
            </a:r>
            <a:r>
              <a:rPr lang="zh-CN" altLang="en-US" sz="2400" dirty="0">
                <a:cs typeface="+mn-ea"/>
                <a:sym typeface="+mn-lt"/>
              </a:rPr>
              <a:t>，</a:t>
            </a:r>
            <a:r>
              <a:rPr lang="zh-CN" altLang="en-US" dirty="0">
                <a:cs typeface="+mn-ea"/>
                <a:sym typeface="+mn-lt"/>
              </a:rPr>
              <a:t>根据公司账号、台席账号、密码登陆使用</a:t>
            </a:r>
            <a:endParaRPr lang="en-US" altLang="zh-CN" dirty="0">
              <a:cs typeface="+mn-ea"/>
              <a:sym typeface="+mn-lt"/>
            </a:endParaRPr>
          </a:p>
        </p:txBody>
      </p:sp>
      <p:pic>
        <p:nvPicPr>
          <p:cNvPr id="3" name="图片 2"/>
          <p:cNvPicPr>
            <a:picLocks noChangeAspect="1"/>
          </p:cNvPicPr>
          <p:nvPr/>
        </p:nvPicPr>
        <p:blipFill>
          <a:blip r:embed="rId1"/>
          <a:stretch>
            <a:fillRect/>
          </a:stretch>
        </p:blipFill>
        <p:spPr>
          <a:xfrm>
            <a:off x="4428490" y="515620"/>
            <a:ext cx="819150" cy="952500"/>
          </a:xfrm>
          <a:prstGeom prst="rect">
            <a:avLst/>
          </a:prstGeom>
        </p:spPr>
      </p:pic>
      <p:pic>
        <p:nvPicPr>
          <p:cNvPr id="5" name="图片 4"/>
          <p:cNvPicPr>
            <a:picLocks noChangeAspect="1"/>
          </p:cNvPicPr>
          <p:nvPr/>
        </p:nvPicPr>
        <p:blipFill>
          <a:blip r:embed="rId2"/>
          <a:stretch>
            <a:fillRect/>
          </a:stretch>
        </p:blipFill>
        <p:spPr>
          <a:xfrm>
            <a:off x="5344160" y="515620"/>
            <a:ext cx="751840" cy="947420"/>
          </a:xfrm>
          <a:prstGeom prst="rect">
            <a:avLst/>
          </a:prstGeom>
        </p:spPr>
      </p:pic>
      <p:pic>
        <p:nvPicPr>
          <p:cNvPr id="6" name="图片 5"/>
          <p:cNvPicPr>
            <a:picLocks noChangeAspect="1"/>
          </p:cNvPicPr>
          <p:nvPr/>
        </p:nvPicPr>
        <p:blipFill>
          <a:blip r:embed="rId3"/>
          <a:stretch>
            <a:fillRect/>
          </a:stretch>
        </p:blipFill>
        <p:spPr>
          <a:xfrm>
            <a:off x="1331595" y="2450465"/>
            <a:ext cx="8522970" cy="4124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台席首次登录会显示麦克风未授权，只要打电话的时候选择允许授权即</a:t>
            </a:r>
            <a:r>
              <a:rPr lang="zh-CN" altLang="en-US" dirty="0">
                <a:highlight>
                  <a:srgbClr val="FFFF00"/>
                </a:highlight>
                <a:cs typeface="+mn-ea"/>
                <a:sym typeface="+mn-lt"/>
              </a:rPr>
              <a:t>可</a:t>
            </a:r>
            <a:endParaRPr lang="zh-CN" altLang="en-US" dirty="0">
              <a:highlight>
                <a:srgbClr val="FFFF00"/>
              </a:highlight>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智能群呼（预测式外呼模式）台席接听</a:t>
            </a:r>
            <a:r>
              <a:rPr lang="zh-CN" altLang="en-US" sz="3200" dirty="0">
                <a:sym typeface="+mn-ea"/>
              </a:rPr>
              <a:t>设置</a:t>
            </a:r>
            <a:endParaRPr lang="zh-CN" altLang="en-US" sz="3200" dirty="0"/>
          </a:p>
        </p:txBody>
      </p:sp>
      <p:pic>
        <p:nvPicPr>
          <p:cNvPr id="7" name="图片 6"/>
          <p:cNvPicPr>
            <a:picLocks noChangeAspect="1"/>
          </p:cNvPicPr>
          <p:nvPr/>
        </p:nvPicPr>
        <p:blipFill>
          <a:blip r:embed="rId1"/>
          <a:stretch>
            <a:fillRect/>
          </a:stretch>
        </p:blipFill>
        <p:spPr>
          <a:xfrm>
            <a:off x="558800" y="1733550"/>
            <a:ext cx="9705975" cy="4734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台席登录工号，请签入，自动接听自动开启，电话就会自动进来，若是短暂休息就签出工号，下班请退出工</a:t>
            </a:r>
            <a:r>
              <a:rPr lang="zh-CN" altLang="en-US" dirty="0">
                <a:highlight>
                  <a:srgbClr val="FFFF00"/>
                </a:highlight>
                <a:cs typeface="+mn-ea"/>
                <a:sym typeface="+mn-lt"/>
              </a:rPr>
              <a:t>号</a:t>
            </a:r>
            <a:endParaRPr lang="zh-CN" altLang="en-US" dirty="0">
              <a:highlight>
                <a:srgbClr val="FFFF00"/>
              </a:highlight>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智能群呼（预测式外呼模式）台席接</a:t>
            </a:r>
            <a:r>
              <a:rPr lang="zh-CN" altLang="en-US" sz="3200" dirty="0">
                <a:sym typeface="+mn-ea"/>
              </a:rPr>
              <a:t>听置</a:t>
            </a:r>
            <a:endParaRPr lang="zh-CN" altLang="en-US" sz="3200" dirty="0"/>
          </a:p>
        </p:txBody>
      </p:sp>
      <p:pic>
        <p:nvPicPr>
          <p:cNvPr id="6" name="图片 5"/>
          <p:cNvPicPr>
            <a:picLocks noChangeAspect="1"/>
          </p:cNvPicPr>
          <p:nvPr/>
        </p:nvPicPr>
        <p:blipFill>
          <a:blip r:embed="rId1"/>
          <a:stretch>
            <a:fillRect/>
          </a:stretch>
        </p:blipFill>
        <p:spPr>
          <a:xfrm>
            <a:off x="659130" y="1792605"/>
            <a:ext cx="9683115" cy="4834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4616" y="776518"/>
            <a:ext cx="11290852" cy="1014730"/>
          </a:xfrm>
          <a:prstGeom prst="rect">
            <a:avLst/>
          </a:prstGeom>
          <a:noFill/>
        </p:spPr>
        <p:txBody>
          <a:bodyPr wrap="square" rtlCol="0">
            <a:spAutoFit/>
          </a:bodyPr>
          <a:lstStyle/>
          <a:p>
            <a:r>
              <a:rPr lang="zh-CN" altLang="en-US" sz="2400" dirty="0">
                <a:highlight>
                  <a:srgbClr val="FFFF00"/>
                </a:highlight>
                <a:cs typeface="+mn-ea"/>
                <a:sym typeface="+mn-lt"/>
              </a:rPr>
              <a:t>（如果是单并发自动外呼，按以下进行设置）</a:t>
            </a:r>
            <a:endParaRPr lang="en-US" altLang="zh-CN" sz="2400" dirty="0">
              <a:highlight>
                <a:srgbClr val="FFFF00"/>
              </a:highlight>
              <a:cs typeface="+mn-ea"/>
              <a:sym typeface="+mn-lt"/>
            </a:endParaRPr>
          </a:p>
          <a:p>
            <a:r>
              <a:rPr lang="zh-CN" altLang="en-US" dirty="0">
                <a:highlight>
                  <a:srgbClr val="FFFF00"/>
                </a:highlight>
                <a:cs typeface="+mn-ea"/>
                <a:sym typeface="+mn-lt"/>
              </a:rPr>
              <a:t>第一步：</a:t>
            </a:r>
            <a:r>
              <a:rPr lang="zh-CN" altLang="en-US" dirty="0">
                <a:cs typeface="+mn-ea"/>
                <a:sym typeface="+mn-lt"/>
              </a:rPr>
              <a:t>通过预览式外呼</a:t>
            </a:r>
            <a:r>
              <a:rPr lang="en-US" altLang="zh-CN" dirty="0">
                <a:cs typeface="+mn-ea"/>
                <a:sym typeface="+mn-lt"/>
              </a:rPr>
              <a:t>--</a:t>
            </a:r>
            <a:r>
              <a:rPr lang="zh-CN" altLang="en-US" dirty="0">
                <a:cs typeface="+mn-ea"/>
                <a:sym typeface="+mn-lt"/>
              </a:rPr>
              <a:t>任务列表</a:t>
            </a:r>
            <a:r>
              <a:rPr lang="en-US" altLang="zh-CN" dirty="0">
                <a:cs typeface="+mn-ea"/>
                <a:sym typeface="+mn-lt"/>
              </a:rPr>
              <a:t>--</a:t>
            </a:r>
            <a:r>
              <a:rPr lang="zh-CN" altLang="en-US" dirty="0">
                <a:cs typeface="+mn-ea"/>
                <a:sym typeface="+mn-lt"/>
              </a:rPr>
              <a:t>添加任</a:t>
            </a:r>
            <a:r>
              <a:rPr lang="zh-CN" altLang="en-US" dirty="0">
                <a:cs typeface="+mn-ea"/>
                <a:sym typeface="+mn-lt"/>
              </a:rPr>
              <a:t>务，填任务名称、项目界面、下载模板、上传、去重、分配坐席，保存。</a:t>
            </a:r>
            <a:endParaRPr lang="zh-CN" altLang="en-US" dirty="0">
              <a:cs typeface="+mn-ea"/>
              <a:sym typeface="+mn-lt"/>
            </a:endParaRPr>
          </a:p>
        </p:txBody>
      </p:sp>
      <p:sp>
        <p:nvSpPr>
          <p:cNvPr id="4" name="文本框 3"/>
          <p:cNvSpPr txBox="1"/>
          <p:nvPr/>
        </p:nvSpPr>
        <p:spPr>
          <a:xfrm>
            <a:off x="357807" y="109573"/>
            <a:ext cx="4008782" cy="58477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t>预览式外呼任务设置</a:t>
            </a:r>
            <a:endParaRPr lang="zh-CN" altLang="en-US" sz="3200" dirty="0"/>
          </a:p>
        </p:txBody>
      </p:sp>
      <p:pic>
        <p:nvPicPr>
          <p:cNvPr id="2" name="图片 1"/>
          <p:cNvPicPr>
            <a:picLocks noChangeAspect="1"/>
          </p:cNvPicPr>
          <p:nvPr/>
        </p:nvPicPr>
        <p:blipFill>
          <a:blip r:embed="rId1"/>
          <a:stretch>
            <a:fillRect/>
          </a:stretch>
        </p:blipFill>
        <p:spPr>
          <a:xfrm>
            <a:off x="1075690" y="1895475"/>
            <a:ext cx="9218930" cy="4508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台席登录工号，请签入，自动接听自动开启，进入我的任务，选择点</a:t>
            </a:r>
            <a:r>
              <a:rPr lang="zh-CN" altLang="en-US" dirty="0">
                <a:highlight>
                  <a:srgbClr val="FFFF00"/>
                </a:highlight>
                <a:cs typeface="+mn-ea"/>
                <a:sym typeface="+mn-lt"/>
              </a:rPr>
              <a:t>拨</a:t>
            </a:r>
            <a:endParaRPr lang="zh-CN" altLang="en-US" dirty="0">
              <a:highlight>
                <a:srgbClr val="FFFF00"/>
              </a:highlight>
              <a:cs typeface="+mn-ea"/>
              <a:sym typeface="+mn-lt"/>
            </a:endParaRPr>
          </a:p>
        </p:txBody>
      </p:sp>
      <p:sp>
        <p:nvSpPr>
          <p:cNvPr id="4" name="文本框 3"/>
          <p:cNvSpPr txBox="1"/>
          <p:nvPr/>
        </p:nvSpPr>
        <p:spPr>
          <a:xfrm>
            <a:off x="357505" y="252095"/>
            <a:ext cx="8362315"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单并发</a:t>
            </a:r>
            <a:r>
              <a:rPr lang="zh-CN" altLang="en-US" sz="3200" dirty="0">
                <a:sym typeface="+mn-ea"/>
              </a:rPr>
              <a:t>外呼（预</a:t>
            </a:r>
            <a:r>
              <a:rPr lang="zh-CN" altLang="en-US" sz="3200" dirty="0">
                <a:sym typeface="+mn-ea"/>
              </a:rPr>
              <a:t>览式外呼模式）</a:t>
            </a:r>
            <a:r>
              <a:rPr lang="zh-CN" altLang="en-US" sz="3200" dirty="0">
                <a:sym typeface="+mn-ea"/>
              </a:rPr>
              <a:t>台席接听设置</a:t>
            </a:r>
            <a:endParaRPr lang="zh-CN" altLang="en-US" sz="3200" dirty="0"/>
          </a:p>
        </p:txBody>
      </p:sp>
      <p:pic>
        <p:nvPicPr>
          <p:cNvPr id="2" name="图片 1"/>
          <p:cNvPicPr>
            <a:picLocks noChangeAspect="1"/>
          </p:cNvPicPr>
          <p:nvPr/>
        </p:nvPicPr>
        <p:blipFill>
          <a:blip r:embed="rId1"/>
          <a:stretch>
            <a:fillRect/>
          </a:stretch>
        </p:blipFill>
        <p:spPr>
          <a:xfrm>
            <a:off x="942340" y="1918970"/>
            <a:ext cx="9379585" cy="45161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7695" y="1072515"/>
            <a:ext cx="8362315"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台席也可直接在网页上输入号码直接</a:t>
            </a:r>
            <a:r>
              <a:rPr lang="zh-CN" altLang="en-US" sz="3200" dirty="0">
                <a:sym typeface="+mn-ea"/>
              </a:rPr>
              <a:t>拨打</a:t>
            </a:r>
            <a:endParaRPr lang="zh-CN" altLang="en-US" sz="3200" dirty="0">
              <a:sym typeface="+mn-ea"/>
            </a:endParaRPr>
          </a:p>
        </p:txBody>
      </p:sp>
      <p:pic>
        <p:nvPicPr>
          <p:cNvPr id="3" name="图片 2"/>
          <p:cNvPicPr>
            <a:picLocks noChangeAspect="1"/>
          </p:cNvPicPr>
          <p:nvPr/>
        </p:nvPicPr>
        <p:blipFill>
          <a:blip r:embed="rId1"/>
          <a:stretch>
            <a:fillRect/>
          </a:stretch>
        </p:blipFill>
        <p:spPr>
          <a:xfrm>
            <a:off x="549910" y="1983105"/>
            <a:ext cx="10693400" cy="36436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1229995"/>
          </a:xfrm>
          <a:prstGeom prst="rect">
            <a:avLst/>
          </a:prstGeom>
          <a:noFill/>
        </p:spPr>
        <p:txBody>
          <a:bodyPr wrap="square" rtlCol="0">
            <a:spAutoFit/>
          </a:bodyPr>
          <a:lstStyle/>
          <a:p>
            <a:r>
              <a:rPr lang="zh-CN" altLang="en-US" sz="2800" spc="5" dirty="0">
                <a:highlight>
                  <a:srgbClr val="FFFF00"/>
                </a:highlight>
                <a:cs typeface="+mn-ea"/>
                <a:sym typeface="+mn-lt"/>
              </a:rPr>
              <a:t>任务在执行过程中可对任务进行多维度监控</a:t>
            </a:r>
            <a:endParaRPr lang="zh-CN" altLang="en-US" sz="2800" spc="5" dirty="0">
              <a:highlight>
                <a:srgbClr val="FFFF00"/>
              </a:highlight>
              <a:cs typeface="+mn-ea"/>
              <a:sym typeface="+mn-lt"/>
            </a:endParaRPr>
          </a:p>
          <a:p>
            <a:endParaRPr lang="en-US" altLang="zh-CN" sz="2800" spc="5" dirty="0">
              <a:highlight>
                <a:srgbClr val="FFFF00"/>
              </a:highlight>
              <a:cs typeface="+mn-ea"/>
              <a:sym typeface="+mn-lt"/>
            </a:endParaRPr>
          </a:p>
          <a:p>
            <a:r>
              <a:rPr lang="zh-CN" altLang="en-US" spc="5" dirty="0">
                <a:cs typeface="+mn-ea"/>
                <a:sym typeface="+mn-lt"/>
              </a:rPr>
              <a:t>任务状态、呼出数量、接通率、呼叫情况（可查看任务</a:t>
            </a:r>
            <a:r>
              <a:rPr lang="zh-CN" altLang="en-US" spc="5" dirty="0">
                <a:cs typeface="+mn-ea"/>
                <a:sym typeface="+mn-lt"/>
              </a:rPr>
              <a:t>结果、外呼报表、任务监控）</a:t>
            </a:r>
            <a:endParaRPr lang="zh-CN" altLang="en-US" dirty="0">
              <a:cs typeface="+mn-ea"/>
              <a:sym typeface="+mn-lt"/>
            </a:endParaRPr>
          </a:p>
        </p:txBody>
      </p:sp>
      <p:pic>
        <p:nvPicPr>
          <p:cNvPr id="2" name="图片 1"/>
          <p:cNvPicPr>
            <a:picLocks noChangeAspect="1"/>
          </p:cNvPicPr>
          <p:nvPr/>
        </p:nvPicPr>
        <p:blipFill>
          <a:blip r:embed="rId1"/>
          <a:stretch>
            <a:fillRect/>
          </a:stretch>
        </p:blipFill>
        <p:spPr>
          <a:xfrm>
            <a:off x="725805" y="2053590"/>
            <a:ext cx="10443210" cy="3303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646331"/>
          </a:xfrm>
          <a:prstGeom prst="rect">
            <a:avLst/>
          </a:prstGeom>
          <a:noFill/>
        </p:spPr>
        <p:txBody>
          <a:bodyPr wrap="square" rtlCol="0">
            <a:spAutoFit/>
          </a:bodyPr>
          <a:lstStyle/>
          <a:p>
            <a:r>
              <a:rPr lang="zh-CN" altLang="en-US" spc="5" dirty="0">
                <a:highlight>
                  <a:srgbClr val="FFFF00"/>
                </a:highlight>
                <a:cs typeface="+mn-ea"/>
                <a:sym typeface="+mn-lt"/>
              </a:rPr>
              <a:t>任务在执行过程中可对任务进行多维度监控</a:t>
            </a:r>
            <a:endParaRPr lang="en-US" altLang="zh-CN" spc="5" dirty="0">
              <a:highlight>
                <a:srgbClr val="FFFF00"/>
              </a:highlight>
              <a:cs typeface="+mn-ea"/>
              <a:sym typeface="+mn-lt"/>
            </a:endParaRPr>
          </a:p>
          <a:p>
            <a:r>
              <a:rPr lang="zh-CN" altLang="en-US" spc="5" dirty="0">
                <a:highlight>
                  <a:srgbClr val="FFFF00"/>
                </a:highlight>
                <a:cs typeface="+mn-ea"/>
                <a:sym typeface="+mn-lt"/>
              </a:rPr>
              <a:t>任务状态及报表如下：</a:t>
            </a:r>
            <a:endParaRPr lang="zh-CN" altLang="en-US" dirty="0">
              <a:highlight>
                <a:srgbClr val="FFFF00"/>
              </a:highlight>
              <a:cs typeface="+mn-ea"/>
              <a:sym typeface="+mn-lt"/>
            </a:endParaRPr>
          </a:p>
        </p:txBody>
      </p:sp>
      <p:pic>
        <p:nvPicPr>
          <p:cNvPr id="3" name="图片 2"/>
          <p:cNvPicPr>
            <a:picLocks noChangeAspect="1"/>
          </p:cNvPicPr>
          <p:nvPr/>
        </p:nvPicPr>
        <p:blipFill>
          <a:blip r:embed="rId1"/>
          <a:stretch>
            <a:fillRect/>
          </a:stretch>
        </p:blipFill>
        <p:spPr>
          <a:xfrm>
            <a:off x="678815" y="3721100"/>
            <a:ext cx="9473565" cy="2899410"/>
          </a:xfrm>
          <a:prstGeom prst="rect">
            <a:avLst/>
          </a:prstGeom>
        </p:spPr>
      </p:pic>
      <p:pic>
        <p:nvPicPr>
          <p:cNvPr id="7" name="图片 6"/>
          <p:cNvPicPr>
            <a:picLocks noChangeAspect="1"/>
          </p:cNvPicPr>
          <p:nvPr/>
        </p:nvPicPr>
        <p:blipFill>
          <a:blip r:embed="rId2"/>
          <a:stretch>
            <a:fillRect/>
          </a:stretch>
        </p:blipFill>
        <p:spPr>
          <a:xfrm>
            <a:off x="678815" y="1212850"/>
            <a:ext cx="9512935" cy="2508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369332"/>
          </a:xfrm>
          <a:prstGeom prst="rect">
            <a:avLst/>
          </a:prstGeom>
          <a:noFill/>
        </p:spPr>
        <p:txBody>
          <a:bodyPr wrap="square" rtlCol="0">
            <a:spAutoFit/>
          </a:bodyPr>
          <a:lstStyle/>
          <a:p>
            <a:r>
              <a:rPr lang="zh-CN" altLang="en-US" spc="5" dirty="0">
                <a:highlight>
                  <a:srgbClr val="FFFF00"/>
                </a:highlight>
                <a:cs typeface="+mn-ea"/>
                <a:sym typeface="+mn-lt"/>
              </a:rPr>
              <a:t>首页：查看公司余额以及当日各时段通话量、话费消费趋势</a:t>
            </a:r>
            <a:endParaRPr lang="zh-CN" altLang="en-US" dirty="0">
              <a:highlight>
                <a:srgbClr val="FFFF00"/>
              </a:highlight>
              <a:cs typeface="+mn-ea"/>
              <a:sym typeface="+mn-lt"/>
            </a:endParaRPr>
          </a:p>
        </p:txBody>
      </p:sp>
      <p:pic>
        <p:nvPicPr>
          <p:cNvPr id="2" name="图片 1"/>
          <p:cNvPicPr>
            <a:picLocks noChangeAspect="1"/>
          </p:cNvPicPr>
          <p:nvPr/>
        </p:nvPicPr>
        <p:blipFill>
          <a:blip r:embed="rId1"/>
          <a:stretch>
            <a:fillRect/>
          </a:stretch>
        </p:blipFill>
        <p:spPr>
          <a:xfrm>
            <a:off x="626745" y="1303655"/>
            <a:ext cx="10009505" cy="4780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385592" y="361770"/>
            <a:ext cx="3434080" cy="583565"/>
          </a:xfrm>
          <a:prstGeom prst="rect">
            <a:avLst/>
          </a:prstGeom>
          <a:noFill/>
          <a:effectLst/>
        </p:spPr>
        <p:txBody>
          <a:bodyPr wrap="none" rtlCol="0">
            <a:spAutoFit/>
          </a:bodyPr>
          <a:lstStyle/>
          <a:p>
            <a:r>
              <a:rPr lang="zh-CN" altLang="en-US" sz="3200" b="1" dirty="0">
                <a:solidFill>
                  <a:schemeClr val="tx1">
                    <a:lumMod val="75000"/>
                    <a:lumOff val="25000"/>
                  </a:schemeClr>
                </a:solidFill>
                <a:cs typeface="+mn-ea"/>
                <a:sym typeface="+mn-lt"/>
              </a:rPr>
              <a:t>管理</a:t>
            </a:r>
            <a:r>
              <a:rPr lang="zh-CN" altLang="en-US" sz="3200" b="1" dirty="0">
                <a:solidFill>
                  <a:schemeClr val="tx1">
                    <a:lumMod val="75000"/>
                    <a:lumOff val="25000"/>
                  </a:schemeClr>
                </a:solidFill>
                <a:cs typeface="+mn-ea"/>
                <a:sym typeface="+mn-lt"/>
              </a:rPr>
              <a:t>员登陆流程：</a:t>
            </a:r>
            <a:endParaRPr lang="en-US" altLang="zh-CN" sz="3200" b="1" dirty="0">
              <a:solidFill>
                <a:schemeClr val="tx1">
                  <a:lumMod val="75000"/>
                  <a:lumOff val="25000"/>
                </a:schemeClr>
              </a:solidFill>
              <a:cs typeface="+mn-ea"/>
              <a:sym typeface="+mn-lt"/>
            </a:endParaRPr>
          </a:p>
        </p:txBody>
      </p:sp>
      <p:sp>
        <p:nvSpPr>
          <p:cNvPr id="2" name="文本框 1"/>
          <p:cNvSpPr txBox="1"/>
          <p:nvPr/>
        </p:nvSpPr>
        <p:spPr>
          <a:xfrm>
            <a:off x="331303" y="1113183"/>
            <a:ext cx="11483009" cy="1014730"/>
          </a:xfrm>
          <a:prstGeom prst="rect">
            <a:avLst/>
          </a:prstGeom>
          <a:noFill/>
        </p:spPr>
        <p:txBody>
          <a:bodyPr wrap="square" rtlCol="0">
            <a:spAutoFit/>
          </a:bodyPr>
          <a:lstStyle/>
          <a:p>
            <a:r>
              <a:rPr lang="en-US" altLang="zh-CN" dirty="0">
                <a:highlight>
                  <a:srgbClr val="FFFF00"/>
                </a:highlight>
                <a:cs typeface="+mn-ea"/>
                <a:sym typeface="+mn-lt"/>
              </a:rPr>
              <a:t>1</a:t>
            </a:r>
            <a:r>
              <a:rPr lang="zh-CN" altLang="en-US" dirty="0">
                <a:highlight>
                  <a:srgbClr val="FFFF00"/>
                </a:highlight>
                <a:cs typeface="+mn-ea"/>
                <a:sym typeface="+mn-lt"/>
              </a:rPr>
              <a:t>、</a:t>
            </a:r>
            <a:r>
              <a:rPr lang="zh-CN" altLang="en-US" dirty="0">
                <a:cs typeface="+mn-ea"/>
                <a:sym typeface="+mn-lt"/>
              </a:rPr>
              <a:t>使用谷歌浏览器或者</a:t>
            </a:r>
            <a:r>
              <a:rPr lang="en-US" altLang="zh-CN" dirty="0">
                <a:cs typeface="+mn-ea"/>
                <a:sym typeface="+mn-lt"/>
              </a:rPr>
              <a:t>360</a:t>
            </a:r>
            <a:r>
              <a:rPr lang="zh-CN" altLang="en-US" dirty="0">
                <a:cs typeface="+mn-ea"/>
                <a:sym typeface="+mn-lt"/>
              </a:rPr>
              <a:t>极速浏览器</a:t>
            </a:r>
            <a:endParaRPr lang="en-US" altLang="zh-CN" dirty="0">
              <a:cs typeface="+mn-ea"/>
              <a:sym typeface="+mn-lt"/>
            </a:endParaRPr>
          </a:p>
          <a:p>
            <a:r>
              <a:rPr lang="en-US" altLang="zh-CN" dirty="0">
                <a:highlight>
                  <a:srgbClr val="FFFF00"/>
                </a:highlight>
                <a:cs typeface="+mn-ea"/>
                <a:sym typeface="+mn-lt"/>
              </a:rPr>
              <a:t>2</a:t>
            </a:r>
            <a:r>
              <a:rPr lang="zh-CN" altLang="en-US" dirty="0">
                <a:highlight>
                  <a:srgbClr val="FFFF00"/>
                </a:highlight>
                <a:cs typeface="+mn-ea"/>
                <a:sym typeface="+mn-lt"/>
              </a:rPr>
              <a:t>、</a:t>
            </a:r>
            <a:r>
              <a:rPr lang="zh-CN" altLang="en-US" sz="2400" dirty="0">
                <a:highlight>
                  <a:srgbClr val="FFFF00"/>
                </a:highlight>
                <a:cs typeface="+mn-ea"/>
                <a:sym typeface="+mn-lt"/>
              </a:rPr>
              <a:t>登陆网址</a:t>
            </a:r>
            <a:r>
              <a:rPr lang="zh-CN" altLang="en-US" sz="2400" dirty="0">
                <a:cs typeface="+mn-ea"/>
                <a:sym typeface="+mn-lt"/>
              </a:rPr>
              <a:t>：登录网址</a:t>
            </a:r>
            <a:r>
              <a:rPr lang="en-US" altLang="zh-CN" sz="2400" dirty="0">
                <a:cs typeface="+mn-ea"/>
                <a:sym typeface="+mn-lt"/>
              </a:rPr>
              <a:t>https://ab.voicejh.com/cloud-app-dev/login.html</a:t>
            </a:r>
            <a:r>
              <a:rPr lang="zh-CN" altLang="en-US" sz="2400" dirty="0">
                <a:cs typeface="+mn-ea"/>
                <a:sym typeface="+mn-lt"/>
              </a:rPr>
              <a:t>，</a:t>
            </a:r>
            <a:r>
              <a:rPr lang="zh-CN" altLang="en-US" dirty="0">
                <a:cs typeface="+mn-ea"/>
                <a:sym typeface="+mn-lt"/>
              </a:rPr>
              <a:t>根据公司账号、管理</a:t>
            </a:r>
            <a:r>
              <a:rPr lang="zh-CN" altLang="en-US" dirty="0">
                <a:cs typeface="+mn-ea"/>
                <a:sym typeface="+mn-lt"/>
              </a:rPr>
              <a:t>员账号、密码登陆使用</a:t>
            </a:r>
            <a:endParaRPr lang="en-US" altLang="zh-CN" dirty="0">
              <a:cs typeface="+mn-ea"/>
              <a:sym typeface="+mn-lt"/>
            </a:endParaRPr>
          </a:p>
        </p:txBody>
      </p:sp>
      <p:pic>
        <p:nvPicPr>
          <p:cNvPr id="3" name="图片 2"/>
          <p:cNvPicPr>
            <a:picLocks noChangeAspect="1"/>
          </p:cNvPicPr>
          <p:nvPr/>
        </p:nvPicPr>
        <p:blipFill>
          <a:blip r:embed="rId1"/>
          <a:stretch>
            <a:fillRect/>
          </a:stretch>
        </p:blipFill>
        <p:spPr>
          <a:xfrm>
            <a:off x="4428490" y="515620"/>
            <a:ext cx="819150" cy="952500"/>
          </a:xfrm>
          <a:prstGeom prst="rect">
            <a:avLst/>
          </a:prstGeom>
        </p:spPr>
      </p:pic>
      <p:pic>
        <p:nvPicPr>
          <p:cNvPr id="5" name="图片 4"/>
          <p:cNvPicPr>
            <a:picLocks noChangeAspect="1"/>
          </p:cNvPicPr>
          <p:nvPr/>
        </p:nvPicPr>
        <p:blipFill>
          <a:blip r:embed="rId2"/>
          <a:stretch>
            <a:fillRect/>
          </a:stretch>
        </p:blipFill>
        <p:spPr>
          <a:xfrm>
            <a:off x="5344160" y="515620"/>
            <a:ext cx="751840" cy="947420"/>
          </a:xfrm>
          <a:prstGeom prst="rect">
            <a:avLst/>
          </a:prstGeom>
        </p:spPr>
      </p:pic>
      <p:pic>
        <p:nvPicPr>
          <p:cNvPr id="4" name="图片 3"/>
          <p:cNvPicPr>
            <a:picLocks noChangeAspect="1"/>
          </p:cNvPicPr>
          <p:nvPr/>
        </p:nvPicPr>
        <p:blipFill>
          <a:blip r:embed="rId3"/>
          <a:stretch>
            <a:fillRect/>
          </a:stretch>
        </p:blipFill>
        <p:spPr>
          <a:xfrm>
            <a:off x="1654175" y="2425700"/>
            <a:ext cx="7995920" cy="4175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368300"/>
          </a:xfrm>
          <a:prstGeom prst="rect">
            <a:avLst/>
          </a:prstGeom>
          <a:noFill/>
        </p:spPr>
        <p:txBody>
          <a:bodyPr wrap="square" rtlCol="0">
            <a:spAutoFit/>
          </a:bodyPr>
          <a:lstStyle/>
          <a:p>
            <a:r>
              <a:rPr lang="zh-CN" altLang="en-US" spc="5" dirty="0">
                <a:highlight>
                  <a:srgbClr val="FFFF00"/>
                </a:highlight>
                <a:cs typeface="+mn-ea"/>
                <a:sym typeface="+mn-lt"/>
              </a:rPr>
              <a:t>统计报表：通话记录（可实时听录音下载录音、查找录音、查看呼叫状态、呼叫结果</a:t>
            </a:r>
            <a:endParaRPr lang="zh-CN" altLang="en-US" dirty="0">
              <a:highlight>
                <a:srgbClr val="FFFF00"/>
              </a:highlight>
              <a:cs typeface="+mn-ea"/>
              <a:sym typeface="+mn-lt"/>
            </a:endParaRPr>
          </a:p>
        </p:txBody>
      </p:sp>
      <p:pic>
        <p:nvPicPr>
          <p:cNvPr id="2" name="图片 1"/>
          <p:cNvPicPr>
            <a:picLocks noChangeAspect="1"/>
          </p:cNvPicPr>
          <p:nvPr/>
        </p:nvPicPr>
        <p:blipFill>
          <a:blip r:embed="rId1"/>
          <a:stretch>
            <a:fillRect/>
          </a:stretch>
        </p:blipFill>
        <p:spPr>
          <a:xfrm>
            <a:off x="196850" y="1468755"/>
            <a:ext cx="11338560" cy="5062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217" y="642730"/>
            <a:ext cx="9183757" cy="368300"/>
          </a:xfrm>
          <a:prstGeom prst="rect">
            <a:avLst/>
          </a:prstGeom>
          <a:noFill/>
        </p:spPr>
        <p:txBody>
          <a:bodyPr wrap="square" rtlCol="0">
            <a:spAutoFit/>
          </a:bodyPr>
          <a:lstStyle/>
          <a:p>
            <a:r>
              <a:rPr lang="zh-CN" altLang="en-US" dirty="0">
                <a:highlight>
                  <a:srgbClr val="FFFF00"/>
                </a:highlight>
              </a:rPr>
              <a:t>坐席管理</a:t>
            </a:r>
            <a:r>
              <a:rPr lang="en-US" altLang="zh-CN" dirty="0">
                <a:highlight>
                  <a:srgbClr val="FFFF00"/>
                </a:highlight>
              </a:rPr>
              <a:t>-</a:t>
            </a:r>
            <a:r>
              <a:rPr lang="zh-CN" altLang="en-US" dirty="0">
                <a:highlight>
                  <a:srgbClr val="FFFF00"/>
                </a:highlight>
              </a:rPr>
              <a:t>坐席设置</a:t>
            </a:r>
            <a:r>
              <a:rPr lang="zh-CN" altLang="en-US" dirty="0"/>
              <a:t>，可弹屏示忙（弹屏的同时台席网页</a:t>
            </a:r>
            <a:r>
              <a:rPr lang="zh-CN" altLang="en-US" dirty="0"/>
              <a:t>账号自动示忙）、号码隐藏</a:t>
            </a:r>
            <a:endParaRPr lang="zh-CN" altLang="en-US" dirty="0"/>
          </a:p>
        </p:txBody>
      </p:sp>
      <p:pic>
        <p:nvPicPr>
          <p:cNvPr id="6" name="图片 5"/>
          <p:cNvPicPr>
            <a:picLocks noChangeAspect="1"/>
          </p:cNvPicPr>
          <p:nvPr/>
        </p:nvPicPr>
        <p:blipFill>
          <a:blip r:embed="rId1"/>
          <a:stretch>
            <a:fillRect/>
          </a:stretch>
        </p:blipFill>
        <p:spPr>
          <a:xfrm>
            <a:off x="252095" y="1464310"/>
            <a:ext cx="11375390" cy="50488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3217" y="642730"/>
            <a:ext cx="9183757" cy="645160"/>
          </a:xfrm>
          <a:prstGeom prst="rect">
            <a:avLst/>
          </a:prstGeom>
          <a:noFill/>
        </p:spPr>
        <p:txBody>
          <a:bodyPr wrap="square" rtlCol="0">
            <a:spAutoFit/>
          </a:bodyPr>
          <a:lstStyle/>
          <a:p>
            <a:r>
              <a:rPr lang="zh-CN" altLang="en-US" dirty="0">
                <a:highlight>
                  <a:srgbClr val="FFFF00"/>
                </a:highlight>
              </a:rPr>
              <a:t>坐席管理</a:t>
            </a:r>
            <a:r>
              <a:rPr lang="en-US" altLang="zh-CN" dirty="0">
                <a:highlight>
                  <a:srgbClr val="FFFF00"/>
                </a:highlight>
              </a:rPr>
              <a:t>-</a:t>
            </a:r>
            <a:r>
              <a:rPr lang="zh-CN" altLang="en-US" dirty="0">
                <a:highlight>
                  <a:srgbClr val="FFFF00"/>
                </a:highlight>
              </a:rPr>
              <a:t>坐席设置</a:t>
            </a:r>
            <a:r>
              <a:rPr lang="zh-CN" altLang="en-US" dirty="0"/>
              <a:t>，点编辑可修改坐席名字及密码（坐席设置中只能重置网页密码，</a:t>
            </a:r>
            <a:r>
              <a:rPr lang="zh-CN" altLang="en-US" dirty="0">
                <a:solidFill>
                  <a:srgbClr val="FF0000"/>
                </a:solidFill>
              </a:rPr>
              <a:t>小电话密码不在此处调整</a:t>
            </a:r>
            <a:r>
              <a:rPr lang="zh-CN" altLang="en-US" dirty="0"/>
              <a:t>）</a:t>
            </a:r>
            <a:endParaRPr lang="zh-CN" altLang="en-US" dirty="0"/>
          </a:p>
        </p:txBody>
      </p:sp>
      <p:pic>
        <p:nvPicPr>
          <p:cNvPr id="2" name="图片 1"/>
          <p:cNvPicPr>
            <a:picLocks noChangeAspect="1"/>
          </p:cNvPicPr>
          <p:nvPr/>
        </p:nvPicPr>
        <p:blipFill>
          <a:blip r:embed="rId1"/>
          <a:stretch>
            <a:fillRect/>
          </a:stretch>
        </p:blipFill>
        <p:spPr>
          <a:xfrm>
            <a:off x="245110" y="1521460"/>
            <a:ext cx="11701145" cy="46316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923330"/>
          </a:xfrm>
          <a:prstGeom prst="rect">
            <a:avLst/>
          </a:prstGeom>
          <a:noFill/>
        </p:spPr>
        <p:txBody>
          <a:bodyPr wrap="square" rtlCol="0">
            <a:spAutoFit/>
          </a:bodyPr>
          <a:lstStyle/>
          <a:p>
            <a:r>
              <a:rPr lang="zh-CN" altLang="en-US" spc="5" dirty="0">
                <a:highlight>
                  <a:srgbClr val="FFFF00"/>
                </a:highlight>
                <a:cs typeface="+mn-ea"/>
                <a:sym typeface="+mn-lt"/>
              </a:rPr>
              <a:t>组织机构</a:t>
            </a:r>
            <a:r>
              <a:rPr lang="en-US" altLang="zh-CN" spc="5" dirty="0">
                <a:highlight>
                  <a:srgbClr val="FFFF00"/>
                </a:highlight>
                <a:cs typeface="+mn-ea"/>
                <a:sym typeface="+mn-lt"/>
              </a:rPr>
              <a:t>---</a:t>
            </a:r>
            <a:r>
              <a:rPr lang="zh-CN" altLang="en-US" spc="5" dirty="0">
                <a:highlight>
                  <a:srgbClr val="FFFF00"/>
                </a:highlight>
                <a:cs typeface="+mn-ea"/>
                <a:sym typeface="+mn-lt"/>
              </a:rPr>
              <a:t>角色管理可进行对管理员、坐席的权限进行设置调整</a:t>
            </a:r>
            <a:endParaRPr lang="en-US" altLang="zh-CN" spc="5" dirty="0">
              <a:highlight>
                <a:srgbClr val="FFFF00"/>
              </a:highlight>
              <a:cs typeface="+mn-ea"/>
              <a:sym typeface="+mn-lt"/>
            </a:endParaRPr>
          </a:p>
          <a:p>
            <a:endParaRPr lang="en-US" altLang="zh-CN" spc="5" dirty="0">
              <a:highlight>
                <a:srgbClr val="FFFF00"/>
              </a:highlight>
              <a:cs typeface="+mn-ea"/>
              <a:sym typeface="+mn-lt"/>
            </a:endParaRPr>
          </a:p>
          <a:p>
            <a:r>
              <a:rPr lang="zh-CN" altLang="en-US" spc="5" dirty="0">
                <a:highlight>
                  <a:srgbClr val="FFFF00"/>
                </a:highlight>
                <a:cs typeface="+mn-ea"/>
                <a:sym typeface="+mn-lt"/>
              </a:rPr>
              <a:t>部门管理：可根据公司组织架构进行设置部门</a:t>
            </a:r>
            <a:endParaRPr lang="zh-CN" altLang="en-US" dirty="0">
              <a:highlight>
                <a:srgbClr val="FFFF00"/>
              </a:highlight>
              <a:cs typeface="+mn-ea"/>
              <a:sym typeface="+mn-lt"/>
            </a:endParaRPr>
          </a:p>
        </p:txBody>
      </p:sp>
      <p:pic>
        <p:nvPicPr>
          <p:cNvPr id="3" name="图片 2"/>
          <p:cNvPicPr>
            <a:picLocks noChangeAspect="1"/>
          </p:cNvPicPr>
          <p:nvPr/>
        </p:nvPicPr>
        <p:blipFill>
          <a:blip r:embed="rId1"/>
          <a:stretch>
            <a:fillRect/>
          </a:stretch>
        </p:blipFill>
        <p:spPr>
          <a:xfrm>
            <a:off x="304" y="1583635"/>
            <a:ext cx="7235688" cy="5083366"/>
          </a:xfrm>
          <a:prstGeom prst="rect">
            <a:avLst/>
          </a:prstGeom>
        </p:spPr>
      </p:pic>
      <p:pic>
        <p:nvPicPr>
          <p:cNvPr id="7" name="图片 6"/>
          <p:cNvPicPr>
            <a:picLocks noChangeAspect="1"/>
          </p:cNvPicPr>
          <p:nvPr/>
        </p:nvPicPr>
        <p:blipFill>
          <a:blip r:embed="rId2"/>
          <a:stretch>
            <a:fillRect/>
          </a:stretch>
        </p:blipFill>
        <p:spPr>
          <a:xfrm>
            <a:off x="7235992" y="1933629"/>
            <a:ext cx="4863437" cy="45268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923330"/>
          </a:xfrm>
          <a:prstGeom prst="rect">
            <a:avLst/>
          </a:prstGeom>
          <a:noFill/>
        </p:spPr>
        <p:txBody>
          <a:bodyPr wrap="square" rtlCol="0">
            <a:spAutoFit/>
          </a:bodyPr>
          <a:lstStyle/>
          <a:p>
            <a:r>
              <a:rPr lang="zh-CN" altLang="en-US" spc="5" dirty="0">
                <a:highlight>
                  <a:srgbClr val="FFFF00"/>
                </a:highlight>
                <a:cs typeface="+mn-ea"/>
                <a:sym typeface="+mn-lt"/>
              </a:rPr>
              <a:t>组织机构</a:t>
            </a:r>
            <a:r>
              <a:rPr lang="en-US" altLang="zh-CN" spc="5" dirty="0">
                <a:highlight>
                  <a:srgbClr val="FFFF00"/>
                </a:highlight>
                <a:cs typeface="+mn-ea"/>
                <a:sym typeface="+mn-lt"/>
              </a:rPr>
              <a:t>---</a:t>
            </a:r>
            <a:r>
              <a:rPr lang="zh-CN" altLang="en-US" spc="5" dirty="0">
                <a:highlight>
                  <a:srgbClr val="FFFF00"/>
                </a:highlight>
                <a:cs typeface="+mn-ea"/>
                <a:sym typeface="+mn-lt"/>
              </a:rPr>
              <a:t>角色管理可进行对管理员、坐席的权限进行设置调整</a:t>
            </a:r>
            <a:endParaRPr lang="en-US" altLang="zh-CN" spc="5" dirty="0">
              <a:highlight>
                <a:srgbClr val="FFFF00"/>
              </a:highlight>
              <a:cs typeface="+mn-ea"/>
              <a:sym typeface="+mn-lt"/>
            </a:endParaRPr>
          </a:p>
          <a:p>
            <a:endParaRPr lang="en-US" altLang="zh-CN" spc="5" dirty="0">
              <a:highlight>
                <a:srgbClr val="FFFF00"/>
              </a:highlight>
              <a:cs typeface="+mn-ea"/>
              <a:sym typeface="+mn-lt"/>
            </a:endParaRPr>
          </a:p>
          <a:p>
            <a:r>
              <a:rPr lang="zh-CN" altLang="en-US" spc="5" dirty="0">
                <a:highlight>
                  <a:srgbClr val="FFFF00"/>
                </a:highlight>
                <a:cs typeface="+mn-ea"/>
                <a:sym typeface="+mn-lt"/>
              </a:rPr>
              <a:t>部门管理：可根据公司组织架构进行设置部门</a:t>
            </a:r>
            <a:endParaRPr lang="zh-CN" altLang="en-US" dirty="0">
              <a:highlight>
                <a:srgbClr val="FFFF00"/>
              </a:highlight>
              <a:cs typeface="+mn-ea"/>
              <a:sym typeface="+mn-lt"/>
            </a:endParaRPr>
          </a:p>
        </p:txBody>
      </p:sp>
      <p:pic>
        <p:nvPicPr>
          <p:cNvPr id="7" name="图片 6"/>
          <p:cNvPicPr>
            <a:picLocks noChangeAspect="1"/>
          </p:cNvPicPr>
          <p:nvPr/>
        </p:nvPicPr>
        <p:blipFill>
          <a:blip r:embed="rId1"/>
          <a:stretch>
            <a:fillRect/>
          </a:stretch>
        </p:blipFill>
        <p:spPr>
          <a:xfrm>
            <a:off x="298175" y="1801108"/>
            <a:ext cx="4863437" cy="4526806"/>
          </a:xfrm>
          <a:prstGeom prst="rect">
            <a:avLst/>
          </a:prstGeom>
        </p:spPr>
      </p:pic>
      <p:pic>
        <p:nvPicPr>
          <p:cNvPr id="4" name="图片 3"/>
          <p:cNvPicPr>
            <a:picLocks noChangeAspect="1"/>
          </p:cNvPicPr>
          <p:nvPr/>
        </p:nvPicPr>
        <p:blipFill>
          <a:blip r:embed="rId2"/>
          <a:stretch>
            <a:fillRect/>
          </a:stretch>
        </p:blipFill>
        <p:spPr>
          <a:xfrm>
            <a:off x="5208103" y="1801450"/>
            <a:ext cx="6785113" cy="45786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922020"/>
          </a:xfrm>
          <a:prstGeom prst="rect">
            <a:avLst/>
          </a:prstGeom>
          <a:noFill/>
        </p:spPr>
        <p:txBody>
          <a:bodyPr wrap="square" rtlCol="0">
            <a:spAutoFit/>
          </a:bodyPr>
          <a:lstStyle/>
          <a:p>
            <a:r>
              <a:rPr lang="zh-CN" altLang="en-US" spc="5" dirty="0">
                <a:highlight>
                  <a:srgbClr val="FFFF00"/>
                </a:highlight>
                <a:cs typeface="+mn-ea"/>
                <a:sym typeface="+mn-lt"/>
              </a:rPr>
              <a:t>组织机构</a:t>
            </a:r>
            <a:r>
              <a:rPr lang="en-US" altLang="zh-CN" spc="5" dirty="0">
                <a:highlight>
                  <a:srgbClr val="FFFF00"/>
                </a:highlight>
                <a:cs typeface="+mn-ea"/>
                <a:sym typeface="+mn-lt"/>
              </a:rPr>
              <a:t>---</a:t>
            </a:r>
            <a:r>
              <a:rPr lang="zh-CN" altLang="en-US" spc="5" dirty="0">
                <a:highlight>
                  <a:srgbClr val="FFFF00"/>
                </a:highlight>
                <a:cs typeface="+mn-ea"/>
                <a:sym typeface="+mn-lt"/>
              </a:rPr>
              <a:t>角色管理可进行对管理员、坐席的权限进行设置调整</a:t>
            </a:r>
            <a:endParaRPr lang="en-US" altLang="zh-CN" spc="5" dirty="0">
              <a:highlight>
                <a:srgbClr val="FFFF00"/>
              </a:highlight>
              <a:cs typeface="+mn-ea"/>
              <a:sym typeface="+mn-lt"/>
            </a:endParaRPr>
          </a:p>
          <a:p>
            <a:endParaRPr lang="en-US" altLang="zh-CN" spc="5" dirty="0">
              <a:highlight>
                <a:srgbClr val="FFFF00"/>
              </a:highlight>
              <a:cs typeface="+mn-ea"/>
              <a:sym typeface="+mn-lt"/>
            </a:endParaRPr>
          </a:p>
          <a:p>
            <a:r>
              <a:rPr lang="zh-CN" altLang="en-US" dirty="0">
                <a:highlight>
                  <a:srgbClr val="FFFF00"/>
                </a:highlight>
                <a:cs typeface="+mn-ea"/>
                <a:sym typeface="+mn-lt"/>
              </a:rPr>
              <a:t>权限调整完后在坐席设置调整用户角色给予坐席</a:t>
            </a:r>
            <a:r>
              <a:rPr lang="zh-CN" altLang="en-US" dirty="0">
                <a:highlight>
                  <a:srgbClr val="FFFF00"/>
                </a:highlight>
                <a:cs typeface="+mn-ea"/>
                <a:sym typeface="+mn-lt"/>
              </a:rPr>
              <a:t>不同身份权限</a:t>
            </a:r>
            <a:endParaRPr lang="zh-CN" altLang="en-US" dirty="0">
              <a:highlight>
                <a:srgbClr val="FFFF00"/>
              </a:highlight>
              <a:cs typeface="+mn-ea"/>
              <a:sym typeface="+mn-lt"/>
            </a:endParaRPr>
          </a:p>
        </p:txBody>
      </p:sp>
      <p:pic>
        <p:nvPicPr>
          <p:cNvPr id="2" name="图片 1"/>
          <p:cNvPicPr>
            <a:picLocks noChangeAspect="1"/>
          </p:cNvPicPr>
          <p:nvPr/>
        </p:nvPicPr>
        <p:blipFill>
          <a:blip r:embed="rId1"/>
          <a:stretch>
            <a:fillRect/>
          </a:stretch>
        </p:blipFill>
        <p:spPr>
          <a:xfrm>
            <a:off x="1095375" y="1477645"/>
            <a:ext cx="8108950" cy="5089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0850" y="276860"/>
            <a:ext cx="11290935" cy="921385"/>
          </a:xfrm>
          <a:prstGeom prst="rect">
            <a:avLst/>
          </a:prstGeom>
          <a:noFill/>
        </p:spPr>
        <p:txBody>
          <a:bodyPr wrap="square" rtlCol="0">
            <a:noAutofit/>
          </a:bodyPr>
          <a:lstStyle/>
          <a:p>
            <a:r>
              <a:rPr lang="zh-CN" altLang="en-US" spc="5" dirty="0">
                <a:highlight>
                  <a:srgbClr val="FFFF00"/>
                </a:highlight>
                <a:cs typeface="+mn-ea"/>
                <a:sym typeface="+mn-lt"/>
              </a:rPr>
              <a:t>费用统计</a:t>
            </a:r>
            <a:r>
              <a:rPr lang="en-US" altLang="zh-CN" spc="5" dirty="0">
                <a:highlight>
                  <a:srgbClr val="FFFF00"/>
                </a:highlight>
                <a:cs typeface="+mn-ea"/>
                <a:sym typeface="+mn-lt"/>
              </a:rPr>
              <a:t>—</a:t>
            </a:r>
            <a:r>
              <a:rPr lang="zh-CN" altLang="en-US" spc="5" dirty="0">
                <a:highlight>
                  <a:srgbClr val="FFFF00"/>
                </a:highlight>
                <a:cs typeface="+mn-ea"/>
                <a:sym typeface="+mn-lt"/>
              </a:rPr>
              <a:t>流量费用：查询话费的消费金额（选择需要查询的</a:t>
            </a:r>
            <a:r>
              <a:rPr lang="zh-CN" altLang="en-US" spc="5" dirty="0">
                <a:highlight>
                  <a:srgbClr val="FFFF00"/>
                </a:highlight>
                <a:cs typeface="+mn-ea"/>
                <a:sym typeface="+mn-lt"/>
              </a:rPr>
              <a:t>时间）</a:t>
            </a:r>
            <a:endParaRPr lang="en-US" altLang="zh-CN" spc="5" dirty="0">
              <a:highlight>
                <a:srgbClr val="FFFF00"/>
              </a:highlight>
              <a:cs typeface="+mn-ea"/>
              <a:sym typeface="+mn-lt"/>
            </a:endParaRPr>
          </a:p>
          <a:p>
            <a:r>
              <a:rPr lang="zh-CN" altLang="en-US" spc="5" dirty="0">
                <a:highlight>
                  <a:srgbClr val="FFFF00"/>
                </a:highlight>
                <a:cs typeface="+mn-ea"/>
                <a:sym typeface="+mn-lt"/>
              </a:rPr>
              <a:t>软件费：台席的费用</a:t>
            </a:r>
            <a:br>
              <a:rPr lang="zh-CN" altLang="en-US" spc="5" dirty="0">
                <a:highlight>
                  <a:srgbClr val="FFFF00"/>
                </a:highlight>
                <a:cs typeface="+mn-ea"/>
                <a:sym typeface="+mn-lt"/>
              </a:rPr>
            </a:br>
            <a:r>
              <a:rPr lang="zh-CN" altLang="en-US" spc="5" dirty="0">
                <a:highlight>
                  <a:srgbClr val="FFFF00"/>
                </a:highlight>
                <a:cs typeface="+mn-ea"/>
                <a:sym typeface="+mn-lt"/>
              </a:rPr>
              <a:t>充值记录：费用</a:t>
            </a:r>
            <a:r>
              <a:rPr lang="zh-CN" altLang="en-US" spc="5" dirty="0">
                <a:highlight>
                  <a:srgbClr val="FFFF00"/>
                </a:highlight>
                <a:cs typeface="+mn-ea"/>
                <a:sym typeface="+mn-lt"/>
              </a:rPr>
              <a:t>充值明细</a:t>
            </a:r>
            <a:endParaRPr lang="zh-CN" altLang="en-US" spc="5" dirty="0">
              <a:highlight>
                <a:srgbClr val="FFFF00"/>
              </a:highlight>
              <a:cs typeface="+mn-ea"/>
              <a:sym typeface="+mn-lt"/>
            </a:endParaRPr>
          </a:p>
        </p:txBody>
      </p:sp>
      <p:pic>
        <p:nvPicPr>
          <p:cNvPr id="2" name="图片 1"/>
          <p:cNvPicPr>
            <a:picLocks noChangeAspect="1"/>
          </p:cNvPicPr>
          <p:nvPr/>
        </p:nvPicPr>
        <p:blipFill>
          <a:blip r:embed="rId1"/>
          <a:stretch>
            <a:fillRect/>
          </a:stretch>
        </p:blipFill>
        <p:spPr>
          <a:xfrm>
            <a:off x="915035" y="1591945"/>
            <a:ext cx="9349740" cy="4253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7808" y="477924"/>
            <a:ext cx="11290852" cy="646331"/>
          </a:xfrm>
          <a:prstGeom prst="rect">
            <a:avLst/>
          </a:prstGeom>
          <a:noFill/>
        </p:spPr>
        <p:txBody>
          <a:bodyPr wrap="square" rtlCol="0">
            <a:spAutoFit/>
          </a:bodyPr>
          <a:lstStyle/>
          <a:p>
            <a:r>
              <a:rPr lang="zh-CN" altLang="en-US" spc="5" dirty="0">
                <a:highlight>
                  <a:srgbClr val="FFFF00"/>
                </a:highlight>
                <a:cs typeface="+mn-ea"/>
                <a:sym typeface="+mn-lt"/>
              </a:rPr>
              <a:t>系统设置</a:t>
            </a:r>
            <a:r>
              <a:rPr lang="en-US" altLang="zh-CN" spc="5" dirty="0">
                <a:highlight>
                  <a:srgbClr val="FFFF00"/>
                </a:highlight>
                <a:cs typeface="+mn-ea"/>
                <a:sym typeface="+mn-lt"/>
              </a:rPr>
              <a:t>----</a:t>
            </a:r>
            <a:r>
              <a:rPr lang="zh-CN" altLang="en-US" spc="5" dirty="0">
                <a:highlight>
                  <a:srgbClr val="FFFF00"/>
                </a:highlight>
                <a:cs typeface="+mn-ea"/>
                <a:sym typeface="+mn-lt"/>
              </a:rPr>
              <a:t>黑名单库设置：</a:t>
            </a:r>
            <a:r>
              <a:rPr lang="zh-CN" altLang="en-US" spc="5" dirty="0">
                <a:cs typeface="+mn-ea"/>
                <a:sym typeface="+mn-lt"/>
              </a:rPr>
              <a:t>可设置单个或批量导入，可设置限制呼入、呼出或者都限制（遇到一些敏感客户不希望再接到电话的就设置成黑名单呼入呼出都限制）</a:t>
            </a:r>
            <a:endParaRPr lang="zh-CN" altLang="en-US" dirty="0">
              <a:cs typeface="+mn-ea"/>
              <a:sym typeface="+mn-lt"/>
            </a:endParaRPr>
          </a:p>
        </p:txBody>
      </p:sp>
      <p:pic>
        <p:nvPicPr>
          <p:cNvPr id="3" name="图片 2"/>
          <p:cNvPicPr>
            <a:picLocks noChangeAspect="1"/>
          </p:cNvPicPr>
          <p:nvPr/>
        </p:nvPicPr>
        <p:blipFill>
          <a:blip r:embed="rId1"/>
          <a:stretch>
            <a:fillRect/>
          </a:stretch>
        </p:blipFill>
        <p:spPr>
          <a:xfrm>
            <a:off x="536712" y="1421892"/>
            <a:ext cx="10899913" cy="4958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0" y="1963270"/>
            <a:ext cx="10515600" cy="232502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217920" y="3699803"/>
            <a:ext cx="928468" cy="928468"/>
          </a:xfrm>
          <a:prstGeom prst="ellipse">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7188592" y="2992911"/>
            <a:ext cx="928468" cy="928468"/>
          </a:xfrm>
          <a:prstGeom prst="ellipse">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7188592" y="4321066"/>
            <a:ext cx="928468" cy="928468"/>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7188592" y="5449752"/>
            <a:ext cx="928468" cy="9284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159264" y="4785300"/>
            <a:ext cx="928468" cy="928468"/>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402039" y="2112399"/>
            <a:ext cx="928468" cy="92846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655256" y="3163426"/>
            <a:ext cx="928468" cy="92846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625928" y="2387358"/>
            <a:ext cx="928468" cy="92846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030351" y="1963271"/>
            <a:ext cx="928468" cy="92846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5478196" y="3000545"/>
            <a:ext cx="928468" cy="92846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rot="19953665">
            <a:off x="8262835" y="436098"/>
            <a:ext cx="3840067" cy="3840067"/>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a:off x="10501532" y="3514028"/>
            <a:ext cx="0" cy="2312894"/>
          </a:xfrm>
          <a:prstGeom prst="line">
            <a:avLst/>
          </a:prstGeom>
          <a:ln w="19050">
            <a:gradFill>
              <a:gsLst>
                <a:gs pos="0">
                  <a:srgbClr val="007EBF"/>
                </a:gs>
                <a:gs pos="100000">
                  <a:srgbClr val="01B057">
                    <a:alpha val="0"/>
                  </a:srgb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372619" y="1963269"/>
            <a:ext cx="2114846" cy="2325020"/>
          </a:xfrm>
          <a:custGeom>
            <a:avLst/>
            <a:gdLst>
              <a:gd name="connsiteX0" fmla="*/ 49953 w 2253162"/>
              <a:gd name="connsiteY0" fmla="*/ 0 h 2312894"/>
              <a:gd name="connsiteX1" fmla="*/ 2253162 w 2253162"/>
              <a:gd name="connsiteY1" fmla="*/ 0 h 2312894"/>
              <a:gd name="connsiteX2" fmla="*/ 2253162 w 2253162"/>
              <a:gd name="connsiteY2" fmla="*/ 2284097 h 2312894"/>
              <a:gd name="connsiteX3" fmla="*/ 2072372 w 2253162"/>
              <a:gd name="connsiteY3" fmla="*/ 2307372 h 2312894"/>
              <a:gd name="connsiteX4" fmla="*/ 1888212 w 2253162"/>
              <a:gd name="connsiteY4" fmla="*/ 2312894 h 2312894"/>
              <a:gd name="connsiteX5" fmla="*/ 1885241 w 2253162"/>
              <a:gd name="connsiteY5" fmla="*/ 2312894 h 2312894"/>
              <a:gd name="connsiteX6" fmla="*/ 1701343 w 2253162"/>
              <a:gd name="connsiteY6" fmla="*/ 2300549 h 2312894"/>
              <a:gd name="connsiteX7" fmla="*/ 216396 w 2253162"/>
              <a:gd name="connsiteY7" fmla="*/ 1277618 h 2312894"/>
              <a:gd name="connsiteX8" fmla="*/ 12743 w 2253162"/>
              <a:gd name="connsiteY8" fmla="*/ 173773 h 23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162" h="2312894">
                <a:moveTo>
                  <a:pt x="49953" y="0"/>
                </a:moveTo>
                <a:lnTo>
                  <a:pt x="2253162" y="0"/>
                </a:lnTo>
                <a:lnTo>
                  <a:pt x="2253162" y="2284097"/>
                </a:lnTo>
                <a:lnTo>
                  <a:pt x="2072372" y="2307372"/>
                </a:lnTo>
                <a:lnTo>
                  <a:pt x="1888212" y="2312894"/>
                </a:lnTo>
                <a:lnTo>
                  <a:pt x="1885241" y="2312894"/>
                </a:lnTo>
                <a:lnTo>
                  <a:pt x="1701343" y="2300549"/>
                </a:lnTo>
                <a:cubicBezTo>
                  <a:pt x="1089070" y="2229669"/>
                  <a:pt x="521794" y="1865813"/>
                  <a:pt x="216396" y="1277618"/>
                </a:cubicBezTo>
                <a:cubicBezTo>
                  <a:pt x="33157" y="924701"/>
                  <a:pt x="-29785" y="541137"/>
                  <a:pt x="12743" y="173773"/>
                </a:cubicBezTo>
                <a:close/>
              </a:path>
            </a:pathLst>
          </a:custGeom>
          <a:ln>
            <a:noFill/>
          </a:ln>
        </p:spPr>
      </p:pic>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8466670" y="976388"/>
            <a:ext cx="1718356" cy="954107"/>
          </a:xfrm>
          <a:prstGeom prst="rect">
            <a:avLst/>
          </a:prstGeom>
          <a:solidFill>
            <a:schemeClr val="bg1"/>
          </a:solidFill>
        </p:spPr>
        <p:txBody>
          <a:bodyPr wrap="none" rtlCol="0">
            <a:spAutoFit/>
          </a:bodyPr>
          <a:lstStyle/>
          <a:p>
            <a:pPr defTabSz="1218565">
              <a:defRPr/>
            </a:pPr>
            <a:r>
              <a:rPr lang="zh-CN" altLang="en-US" sz="3200" b="1" kern="0" dirty="0">
                <a:solidFill>
                  <a:schemeClr val="tx1">
                    <a:lumMod val="85000"/>
                    <a:lumOff val="15000"/>
                  </a:schemeClr>
                </a:solidFill>
                <a:cs typeface="+mn-ea"/>
                <a:sym typeface="+mn-lt"/>
              </a:rPr>
              <a:t>  </a:t>
            </a:r>
            <a:endParaRPr lang="en-US" altLang="zh-CN" sz="3200" b="1" kern="0" dirty="0">
              <a:gradFill>
                <a:gsLst>
                  <a:gs pos="0">
                    <a:srgbClr val="FC7874"/>
                  </a:gs>
                  <a:gs pos="100000">
                    <a:srgbClr val="EB2826"/>
                  </a:gs>
                </a:gsLst>
                <a:lin ang="2700000" scaled="1"/>
              </a:gradFill>
              <a:cs typeface="+mn-ea"/>
              <a:sym typeface="+mn-lt"/>
            </a:endParaRPr>
          </a:p>
          <a:p>
            <a:r>
              <a:rPr lang="en-US" altLang="zh-CN" sz="2400" dirty="0">
                <a:gradFill>
                  <a:gsLst>
                    <a:gs pos="0">
                      <a:srgbClr val="3398E6"/>
                    </a:gs>
                    <a:gs pos="100000">
                      <a:srgbClr val="B0D001"/>
                    </a:gs>
                  </a:gsLst>
                  <a:lin ang="19200000" scaled="0"/>
                </a:gradFill>
                <a:cs typeface="+mn-ea"/>
                <a:sym typeface="+mn-lt"/>
              </a:rPr>
              <a:t>COMPANY</a:t>
            </a:r>
            <a:endParaRPr lang="en-US" altLang="zh-CN" sz="2400" dirty="0">
              <a:gradFill>
                <a:gsLst>
                  <a:gs pos="0">
                    <a:srgbClr val="3398E6"/>
                  </a:gs>
                  <a:gs pos="100000">
                    <a:srgbClr val="B0D001"/>
                  </a:gs>
                </a:gsLst>
                <a:lin ang="19200000" scaled="0"/>
              </a:gradFill>
              <a:cs typeface="+mn-ea"/>
              <a:sym typeface="+mn-lt"/>
            </a:endParaRPr>
          </a:p>
        </p:txBody>
      </p:sp>
      <p:sp>
        <p:nvSpPr>
          <p:cNvPr id="17" name="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90457" y="2664116"/>
            <a:ext cx="2329180" cy="1106805"/>
          </a:xfrm>
          <a:prstGeom prst="rect">
            <a:avLst/>
          </a:prstGeom>
          <a:noFill/>
        </p:spPr>
        <p:txBody>
          <a:bodyPr wrap="none" rtlCol="0">
            <a:spAutoFit/>
          </a:bodyPr>
          <a:lstStyle/>
          <a:p>
            <a:pPr defTabSz="1218565">
              <a:defRPr/>
            </a:pPr>
            <a:r>
              <a:rPr lang="zh-CN" altLang="en-US" sz="4000" kern="0" dirty="0">
                <a:solidFill>
                  <a:schemeClr val="tx1">
                    <a:lumMod val="85000"/>
                    <a:lumOff val="15000"/>
                  </a:schemeClr>
                </a:solidFill>
                <a:cs typeface="+mn-ea"/>
                <a:sym typeface="+mn-lt"/>
              </a:rPr>
              <a:t>  </a:t>
            </a:r>
            <a:r>
              <a:rPr lang="en-US" altLang="zh-CN" sz="6600" dirty="0">
                <a:solidFill>
                  <a:schemeClr val="bg1"/>
                </a:solidFill>
                <a:cs typeface="+mn-ea"/>
                <a:sym typeface="+mn-lt"/>
              </a:rPr>
              <a:t>2026</a:t>
            </a:r>
            <a:endParaRPr lang="en-US" altLang="zh-CN" sz="6600" dirty="0">
              <a:solidFill>
                <a:schemeClr val="bg1"/>
              </a:solidFill>
              <a:cs typeface="+mn-ea"/>
              <a:sym typeface="+mn-lt"/>
            </a:endParaRPr>
          </a:p>
        </p:txBody>
      </p:sp>
    </p:spTree>
  </p:cSld>
  <p:clrMapOvr>
    <a:masterClrMapping/>
  </p:clrMapOvr>
  <p:transition spd="slow" advClick="0" advTm="0">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0574" y="934277"/>
            <a:ext cx="11290852" cy="368300"/>
          </a:xfrm>
          <a:prstGeom prst="rect">
            <a:avLst/>
          </a:prstGeom>
          <a:noFill/>
        </p:spPr>
        <p:txBody>
          <a:bodyPr wrap="square" rtlCol="0">
            <a:spAutoFit/>
          </a:bodyPr>
          <a:lstStyle/>
          <a:p>
            <a:r>
              <a:rPr lang="zh-CN" altLang="en-US" dirty="0">
                <a:highlight>
                  <a:srgbClr val="FFFF00"/>
                </a:highlight>
                <a:cs typeface="+mn-ea"/>
                <a:sym typeface="+mn-lt"/>
              </a:rPr>
              <a:t>第一步：</a:t>
            </a:r>
            <a:r>
              <a:rPr lang="zh-CN" altLang="en-US" dirty="0">
                <a:cs typeface="+mn-ea"/>
                <a:sym typeface="+mn-lt"/>
              </a:rPr>
              <a:t>打电话前如果有客户资料，先通过客户案件管理</a:t>
            </a:r>
            <a:r>
              <a:rPr lang="en-US" altLang="zh-CN" dirty="0">
                <a:cs typeface="+mn-ea"/>
                <a:sym typeface="+mn-lt"/>
              </a:rPr>
              <a:t>-</a:t>
            </a:r>
            <a:r>
              <a:rPr lang="zh-CN" altLang="en-US" dirty="0">
                <a:cs typeface="+mn-ea"/>
                <a:sym typeface="+mn-lt"/>
              </a:rPr>
              <a:t>客户资料</a:t>
            </a:r>
            <a:r>
              <a:rPr lang="en-US" altLang="zh-CN" dirty="0">
                <a:cs typeface="+mn-ea"/>
                <a:sym typeface="+mn-lt"/>
              </a:rPr>
              <a:t>-</a:t>
            </a:r>
            <a:r>
              <a:rPr lang="zh-CN" altLang="en-US" dirty="0">
                <a:cs typeface="+mn-ea"/>
                <a:sym typeface="+mn-lt"/>
              </a:rPr>
              <a:t>批量导入，将客</a:t>
            </a:r>
            <a:r>
              <a:rPr lang="zh-CN" altLang="en-US" dirty="0">
                <a:cs typeface="+mn-ea"/>
                <a:sym typeface="+mn-lt"/>
              </a:rPr>
              <a:t>户号码按照模板进行导入</a:t>
            </a:r>
            <a:endParaRPr lang="zh-CN" altLang="en-US" dirty="0">
              <a:cs typeface="+mn-ea"/>
              <a:sym typeface="+mn-lt"/>
            </a:endParaRPr>
          </a:p>
        </p:txBody>
      </p:sp>
      <p:sp>
        <p:nvSpPr>
          <p:cNvPr id="2" name="文本框 1"/>
          <p:cNvSpPr txBox="1"/>
          <p:nvPr/>
        </p:nvSpPr>
        <p:spPr>
          <a:xfrm>
            <a:off x="357808" y="252369"/>
            <a:ext cx="4008782" cy="58477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t>导客户资料流程</a:t>
            </a:r>
            <a:endParaRPr lang="zh-CN" altLang="en-US" sz="3200" dirty="0"/>
          </a:p>
        </p:txBody>
      </p:sp>
      <p:pic>
        <p:nvPicPr>
          <p:cNvPr id="3" name="图片 2"/>
          <p:cNvPicPr>
            <a:picLocks noChangeAspect="1"/>
          </p:cNvPicPr>
          <p:nvPr/>
        </p:nvPicPr>
        <p:blipFill>
          <a:blip r:embed="rId1"/>
          <a:stretch>
            <a:fillRect/>
          </a:stretch>
        </p:blipFill>
        <p:spPr>
          <a:xfrm>
            <a:off x="1035050" y="1758315"/>
            <a:ext cx="9759315" cy="471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0574" y="768625"/>
            <a:ext cx="11290852" cy="369332"/>
          </a:xfrm>
          <a:prstGeom prst="rect">
            <a:avLst/>
          </a:prstGeom>
          <a:noFill/>
        </p:spPr>
        <p:txBody>
          <a:bodyPr wrap="square" rtlCol="0">
            <a:spAutoFit/>
          </a:bodyPr>
          <a:lstStyle/>
          <a:p>
            <a:r>
              <a:rPr lang="zh-CN" altLang="en-US" dirty="0">
                <a:highlight>
                  <a:srgbClr val="FFFF00"/>
                </a:highlight>
                <a:cs typeface="+mn-ea"/>
                <a:sym typeface="+mn-lt"/>
              </a:rPr>
              <a:t>第二步：下载模板</a:t>
            </a:r>
            <a:r>
              <a:rPr lang="zh-CN" altLang="en-US" dirty="0">
                <a:cs typeface="+mn-ea"/>
                <a:sym typeface="+mn-lt"/>
              </a:rPr>
              <a:t>：打电话前如果有客户资料，先通过客户管理</a:t>
            </a:r>
            <a:r>
              <a:rPr lang="en-US" altLang="zh-CN" dirty="0">
                <a:cs typeface="+mn-ea"/>
                <a:sym typeface="+mn-lt"/>
              </a:rPr>
              <a:t>-</a:t>
            </a:r>
            <a:r>
              <a:rPr lang="zh-CN" altLang="en-US" dirty="0">
                <a:cs typeface="+mn-ea"/>
                <a:sym typeface="+mn-lt"/>
              </a:rPr>
              <a:t>客户资料将号码按照模板进行导入</a:t>
            </a:r>
            <a:endParaRPr lang="zh-CN" altLang="en-US" dirty="0">
              <a:cs typeface="+mn-ea"/>
              <a:sym typeface="+mn-lt"/>
            </a:endParaRPr>
          </a:p>
        </p:txBody>
      </p:sp>
      <p:pic>
        <p:nvPicPr>
          <p:cNvPr id="2" name="图片 1"/>
          <p:cNvPicPr>
            <a:picLocks noChangeAspect="1"/>
          </p:cNvPicPr>
          <p:nvPr/>
        </p:nvPicPr>
        <p:blipFill>
          <a:blip r:embed="rId1"/>
          <a:stretch>
            <a:fillRect/>
          </a:stretch>
        </p:blipFill>
        <p:spPr>
          <a:xfrm>
            <a:off x="1021715" y="1337310"/>
            <a:ext cx="9867900" cy="4832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0574" y="503581"/>
            <a:ext cx="11290852" cy="646331"/>
          </a:xfrm>
          <a:prstGeom prst="rect">
            <a:avLst/>
          </a:prstGeom>
          <a:noFill/>
        </p:spPr>
        <p:txBody>
          <a:bodyPr wrap="square" rtlCol="0">
            <a:spAutoFit/>
          </a:bodyPr>
          <a:lstStyle/>
          <a:p>
            <a:r>
              <a:rPr lang="zh-CN" altLang="en-US" dirty="0">
                <a:highlight>
                  <a:srgbClr val="FFFF00"/>
                </a:highlight>
                <a:cs typeface="+mn-ea"/>
                <a:sym typeface="+mn-lt"/>
              </a:rPr>
              <a:t>若公司的资料表头与系统上表头不一致，需要修改</a:t>
            </a:r>
            <a:r>
              <a:rPr lang="zh-CN" altLang="en-US" dirty="0">
                <a:cs typeface="+mn-ea"/>
                <a:sym typeface="+mn-lt"/>
              </a:rPr>
              <a:t>，在系统设置</a:t>
            </a:r>
            <a:r>
              <a:rPr lang="en-US" altLang="zh-CN" dirty="0">
                <a:cs typeface="+mn-ea"/>
                <a:sym typeface="+mn-lt"/>
              </a:rPr>
              <a:t>—</a:t>
            </a:r>
            <a:r>
              <a:rPr lang="zh-CN" altLang="en-US" dirty="0">
                <a:cs typeface="+mn-ea"/>
                <a:sym typeface="+mn-lt"/>
              </a:rPr>
              <a:t>客户资料</a:t>
            </a:r>
            <a:r>
              <a:rPr lang="en-US" altLang="zh-CN" dirty="0">
                <a:cs typeface="+mn-ea"/>
                <a:sym typeface="+mn-lt"/>
              </a:rPr>
              <a:t>—</a:t>
            </a:r>
            <a:r>
              <a:rPr lang="zh-CN" altLang="en-US" dirty="0">
                <a:cs typeface="+mn-ea"/>
                <a:sym typeface="+mn-lt"/>
              </a:rPr>
              <a:t>字段设置进行添加（</a:t>
            </a:r>
            <a:r>
              <a:rPr lang="zh-CN" altLang="en-US" dirty="0">
                <a:highlight>
                  <a:srgbClr val="FFFF00"/>
                </a:highlight>
                <a:cs typeface="+mn-ea"/>
                <a:sym typeface="+mn-lt"/>
              </a:rPr>
              <a:t>如果不需要就忽略）</a:t>
            </a:r>
            <a:endParaRPr lang="zh-CN" altLang="en-US" dirty="0">
              <a:highlight>
                <a:srgbClr val="FFFF00"/>
              </a:highlight>
              <a:cs typeface="+mn-ea"/>
              <a:sym typeface="+mn-lt"/>
            </a:endParaRPr>
          </a:p>
        </p:txBody>
      </p:sp>
      <p:pic>
        <p:nvPicPr>
          <p:cNvPr id="2" name="图片 1"/>
          <p:cNvPicPr>
            <a:picLocks noChangeAspect="1"/>
          </p:cNvPicPr>
          <p:nvPr/>
        </p:nvPicPr>
        <p:blipFill>
          <a:blip r:embed="rId1"/>
          <a:stretch>
            <a:fillRect/>
          </a:stretch>
        </p:blipFill>
        <p:spPr>
          <a:xfrm>
            <a:off x="1165860" y="1445260"/>
            <a:ext cx="9622790" cy="4714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highlight>
                  <a:srgbClr val="FFFF00"/>
                </a:highlight>
                <a:cs typeface="+mn-ea"/>
                <a:sym typeface="+mn-lt"/>
              </a:rPr>
              <a:t>（</a:t>
            </a:r>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第一步：创建外呼任务</a:t>
            </a:r>
            <a:r>
              <a:rPr lang="en-US" altLang="zh-CN" dirty="0">
                <a:highlight>
                  <a:srgbClr val="FFFF00"/>
                </a:highlight>
                <a:cs typeface="+mn-ea"/>
                <a:sym typeface="+mn-lt"/>
              </a:rPr>
              <a:t>--</a:t>
            </a:r>
            <a:r>
              <a:rPr lang="zh-CN" altLang="en-US" dirty="0">
                <a:highlight>
                  <a:srgbClr val="FFFF00"/>
                </a:highlight>
                <a:cs typeface="+mn-ea"/>
                <a:sym typeface="+mn-lt"/>
              </a:rPr>
              <a:t>命名任务合称，选择外呼话术及线路，导入客户号</a:t>
            </a:r>
            <a:r>
              <a:rPr lang="zh-CN" altLang="en-US" dirty="0">
                <a:highlight>
                  <a:srgbClr val="FFFF00"/>
                </a:highlight>
                <a:cs typeface="+mn-ea"/>
                <a:sym typeface="+mn-lt"/>
              </a:rPr>
              <a:t>码</a:t>
            </a:r>
            <a:endParaRPr lang="zh-CN" altLang="en-US" dirty="0">
              <a:highlight>
                <a:srgbClr val="FFFF00"/>
              </a:highlight>
              <a:cs typeface="+mn-ea"/>
              <a:sym typeface="+mn-lt"/>
            </a:endParaRPr>
          </a:p>
        </p:txBody>
      </p:sp>
      <p:sp>
        <p:nvSpPr>
          <p:cNvPr id="4" name="文本框 3"/>
          <p:cNvSpPr txBox="1"/>
          <p:nvPr/>
        </p:nvSpPr>
        <p:spPr>
          <a:xfrm>
            <a:off x="357505" y="252095"/>
            <a:ext cx="7779385"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t>智能群呼（预测式外呼模</a:t>
            </a:r>
            <a:r>
              <a:rPr lang="zh-CN" altLang="en-US" sz="3200" dirty="0"/>
              <a:t>式）任务设置</a:t>
            </a:r>
            <a:endParaRPr lang="zh-CN" altLang="en-US" sz="3200" dirty="0"/>
          </a:p>
        </p:txBody>
      </p:sp>
      <p:pic>
        <p:nvPicPr>
          <p:cNvPr id="3" name="图片 2"/>
          <p:cNvPicPr>
            <a:picLocks noChangeAspect="1"/>
          </p:cNvPicPr>
          <p:nvPr/>
        </p:nvPicPr>
        <p:blipFill>
          <a:blip r:embed="rId1"/>
          <a:stretch>
            <a:fillRect/>
          </a:stretch>
        </p:blipFill>
        <p:spPr>
          <a:xfrm>
            <a:off x="1581785" y="2066925"/>
            <a:ext cx="8623300" cy="3959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highlight>
                  <a:srgbClr val="FFFF00"/>
                </a:highlight>
                <a:cs typeface="+mn-ea"/>
                <a:sym typeface="+mn-lt"/>
              </a:rPr>
              <a:t>（</a:t>
            </a:r>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第二步：</a:t>
            </a:r>
            <a:r>
              <a:rPr lang="zh-CN" altLang="en-US" dirty="0">
                <a:cs typeface="+mn-ea"/>
                <a:sym typeface="+mn-lt"/>
              </a:rPr>
              <a:t>启动任务或暂停任</a:t>
            </a:r>
            <a:r>
              <a:rPr lang="zh-CN" altLang="en-US" dirty="0">
                <a:cs typeface="+mn-ea"/>
                <a:sym typeface="+mn-lt"/>
              </a:rPr>
              <a:t>务</a:t>
            </a:r>
            <a:endParaRPr lang="zh-CN" altLang="en-US" dirty="0">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智能群呼（预测式外呼模式）任务设置</a:t>
            </a:r>
            <a:endParaRPr lang="zh-CN" altLang="en-US" sz="3200" dirty="0"/>
          </a:p>
        </p:txBody>
      </p:sp>
      <p:pic>
        <p:nvPicPr>
          <p:cNvPr id="2" name="图片 1"/>
          <p:cNvPicPr>
            <a:picLocks noChangeAspect="1"/>
          </p:cNvPicPr>
          <p:nvPr/>
        </p:nvPicPr>
        <p:blipFill>
          <a:blip r:embed="rId1"/>
          <a:stretch>
            <a:fillRect/>
          </a:stretch>
        </p:blipFill>
        <p:spPr>
          <a:xfrm>
            <a:off x="618490" y="1946275"/>
            <a:ext cx="10312400" cy="4005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highlight>
                  <a:srgbClr val="FFFF00"/>
                </a:highlight>
                <a:cs typeface="+mn-ea"/>
                <a:sym typeface="+mn-lt"/>
              </a:rPr>
              <a:t>（</a:t>
            </a:r>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编辑任务</a:t>
            </a:r>
            <a:r>
              <a:rPr lang="zh-CN" altLang="en-US" dirty="0">
                <a:cs typeface="+mn-ea"/>
                <a:sym typeface="+mn-lt"/>
              </a:rPr>
              <a:t>可修改任务的自动运行时</a:t>
            </a:r>
            <a:r>
              <a:rPr lang="zh-CN" altLang="en-US" dirty="0">
                <a:cs typeface="+mn-ea"/>
                <a:sym typeface="+mn-lt"/>
              </a:rPr>
              <a:t>间</a:t>
            </a:r>
            <a:endParaRPr lang="zh-CN" altLang="en-US" dirty="0">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智能群呼（预测式外呼模式）任务设置</a:t>
            </a:r>
            <a:endParaRPr lang="zh-CN" altLang="en-US" sz="3200" dirty="0"/>
          </a:p>
        </p:txBody>
      </p:sp>
      <p:pic>
        <p:nvPicPr>
          <p:cNvPr id="3" name="图片 2"/>
          <p:cNvPicPr>
            <a:picLocks noChangeAspect="1"/>
          </p:cNvPicPr>
          <p:nvPr/>
        </p:nvPicPr>
        <p:blipFill>
          <a:blip r:embed="rId1"/>
          <a:stretch>
            <a:fillRect/>
          </a:stretch>
        </p:blipFill>
        <p:spPr>
          <a:xfrm>
            <a:off x="761365" y="1856105"/>
            <a:ext cx="10217785" cy="426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426" y="815007"/>
            <a:ext cx="11569148" cy="798830"/>
          </a:xfrm>
          <a:prstGeom prst="rect">
            <a:avLst/>
          </a:prstGeom>
          <a:noFill/>
        </p:spPr>
        <p:txBody>
          <a:bodyPr wrap="square" rtlCol="0">
            <a:spAutoFit/>
          </a:bodyPr>
          <a:lstStyle/>
          <a:p>
            <a:r>
              <a:rPr lang="zh-CN" altLang="en-US" sz="2800" dirty="0">
                <a:cs typeface="+mn-ea"/>
                <a:sym typeface="+mn-lt"/>
              </a:rPr>
              <a:t>（如果是设置多并发群呼任务，按以下进行设置）</a:t>
            </a:r>
            <a:endParaRPr lang="en-US" altLang="zh-CN" sz="2800" dirty="0">
              <a:highlight>
                <a:srgbClr val="FFFF00"/>
              </a:highlight>
              <a:cs typeface="+mn-ea"/>
              <a:sym typeface="+mn-lt"/>
            </a:endParaRPr>
          </a:p>
          <a:p>
            <a:r>
              <a:rPr lang="zh-CN" altLang="en-US" dirty="0">
                <a:highlight>
                  <a:srgbClr val="FFFF00"/>
                </a:highlight>
                <a:cs typeface="+mn-ea"/>
                <a:sym typeface="+mn-lt"/>
              </a:rPr>
              <a:t>追</a:t>
            </a:r>
            <a:r>
              <a:rPr lang="en-US" altLang="zh-CN" dirty="0">
                <a:highlight>
                  <a:srgbClr val="FFFF00"/>
                </a:highlight>
                <a:cs typeface="+mn-ea"/>
                <a:sym typeface="+mn-lt"/>
              </a:rPr>
              <a:t> </a:t>
            </a:r>
            <a:r>
              <a:rPr lang="zh-CN" altLang="en-US" dirty="0">
                <a:highlight>
                  <a:srgbClr val="FFFF00"/>
                </a:highlight>
                <a:cs typeface="+mn-ea"/>
                <a:sym typeface="+mn-lt"/>
              </a:rPr>
              <a:t>加号码：</a:t>
            </a:r>
            <a:r>
              <a:rPr lang="zh-CN" altLang="en-US" dirty="0">
                <a:cs typeface="+mn-ea"/>
                <a:sym typeface="+mn-lt"/>
              </a:rPr>
              <a:t>任务打完可在同任务下追</a:t>
            </a:r>
            <a:r>
              <a:rPr lang="en-US" altLang="zh-CN" dirty="0">
                <a:cs typeface="+mn-ea"/>
                <a:sym typeface="+mn-lt"/>
              </a:rPr>
              <a:t> </a:t>
            </a:r>
            <a:r>
              <a:rPr lang="zh-CN" altLang="en-US" dirty="0">
                <a:cs typeface="+mn-ea"/>
                <a:sym typeface="+mn-lt"/>
              </a:rPr>
              <a:t>加导入新的客户号码，继续运行</a:t>
            </a:r>
            <a:endParaRPr lang="zh-CN" altLang="en-US" dirty="0">
              <a:cs typeface="+mn-ea"/>
              <a:sym typeface="+mn-lt"/>
            </a:endParaRPr>
          </a:p>
        </p:txBody>
      </p:sp>
      <p:sp>
        <p:nvSpPr>
          <p:cNvPr id="4" name="文本框 3"/>
          <p:cNvSpPr txBox="1"/>
          <p:nvPr/>
        </p:nvSpPr>
        <p:spPr>
          <a:xfrm>
            <a:off x="357505" y="252095"/>
            <a:ext cx="7993380" cy="583565"/>
          </a:xfrm>
          <a:prstGeom prst="rect">
            <a:avLst/>
          </a:prstGeom>
          <a:solidFill>
            <a:schemeClr val="accent1">
              <a:lumMod val="40000"/>
              <a:lumOff val="60000"/>
            </a:schemeClr>
          </a:solidFill>
          <a:ln>
            <a:solidFill>
              <a:schemeClr val="accent1"/>
            </a:solidFill>
          </a:ln>
        </p:spPr>
        <p:txBody>
          <a:bodyPr wrap="square" rtlCol="0">
            <a:spAutoFit/>
          </a:bodyPr>
          <a:lstStyle/>
          <a:p>
            <a:r>
              <a:rPr lang="zh-CN" altLang="en-US" sz="3200" dirty="0">
                <a:sym typeface="+mn-ea"/>
              </a:rPr>
              <a:t>智能群呼（预测式外呼模式）任务设置</a:t>
            </a:r>
            <a:endParaRPr lang="zh-CN" altLang="en-US" sz="3200" dirty="0"/>
          </a:p>
        </p:txBody>
      </p:sp>
      <p:pic>
        <p:nvPicPr>
          <p:cNvPr id="2" name="图片 1"/>
          <p:cNvPicPr>
            <a:picLocks noChangeAspect="1"/>
          </p:cNvPicPr>
          <p:nvPr/>
        </p:nvPicPr>
        <p:blipFill>
          <a:blip r:embed="rId1"/>
          <a:stretch>
            <a:fillRect/>
          </a:stretch>
        </p:blipFill>
        <p:spPr>
          <a:xfrm>
            <a:off x="357505" y="1861185"/>
            <a:ext cx="10649585" cy="4183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sld>
</file>

<file path=ppt/tags/tag1.xml><?xml version="1.0" encoding="utf-8"?>
<p:tagLst xmlns:p="http://schemas.openxmlformats.org/presentationml/2006/main">
  <p:tag name="ISPRING_PRESENTATION_TITLE" val="蓝绿清新公司简介产品宣传总结汇报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pw5wrxd">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1552</Words>
  <Application>WPS 演示</Application>
  <PresentationFormat>宽屏</PresentationFormat>
  <Paragraphs>104</Paragraphs>
  <Slides>28</Slides>
  <Notes>34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Arial</vt:lpstr>
      <vt:lpstr>宋体</vt:lpstr>
      <vt:lpstr>Wingdings</vt:lpstr>
      <vt:lpstr>微软雅黑</vt:lpstr>
      <vt:lpstr>Arial Unicode MS</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公司简介</dc:title>
  <dc:creator>第一PPT</dc:creator>
  <cp:keywords>www.1ppt.com</cp:keywords>
  <dc:description>www.1ppt.com</dc:description>
  <cp:lastModifiedBy>晓斌</cp:lastModifiedBy>
  <cp:revision>350</cp:revision>
  <dcterms:created xsi:type="dcterms:W3CDTF">2016-08-09T01:42:00Z</dcterms:created>
  <dcterms:modified xsi:type="dcterms:W3CDTF">2026-06-10T03:42:58Z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A97EC77915454565836A8D3092387C36_13</vt:lpwstr>
  </property>
  <property fmtid="{D5CDD505-2E9C-101B-9397-08002B2CF9AE}" pid="3" name="KSOProductBuildVer">
    <vt:lpwstr>2052-12.1.0.26884</vt:lpwstr>
  </property>
</Properties>
</file>